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Helvetica World" panose="020B0500040000020004" pitchFamily="34" charset="-128"/>
      <p:regular r:id="rId17"/>
    </p:embeddedFont>
    <p:embeddedFont>
      <p:font typeface="Angelica" panose="02000503080000020004" pitchFamily="2" charset="0"/>
      <p:regular r:id="rId18"/>
    </p:embeddedFont>
    <p:embeddedFont>
      <p:font typeface="Garet" pitchFamily="2" charset="0"/>
      <p:regular r:id="rId19"/>
    </p:embeddedFont>
    <p:embeddedFont>
      <p:font typeface="Garet Bold" pitchFamily="2" charset="0"/>
      <p:regular r:id="rId20"/>
    </p:embeddedFont>
    <p:embeddedFont>
      <p:font typeface="Garet Light" pitchFamily="2" charset="0"/>
      <p:regular r:id="rId21"/>
    </p:embeddedFont>
    <p:embeddedFont>
      <p:font typeface="Montserrat" panose="000005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26"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5"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font" Target="fonts/font4.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6.fntdata"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3" Type="http://schemas.openxmlformats.org/officeDocument/2006/relationships/hyperlink" Target="https://habr.com/ru/articles/394801/" TargetMode="External" /><Relationship Id="rId2" Type="http://schemas.openxmlformats.org/officeDocument/2006/relationships/image" Target="../media/image6.jpeg" /><Relationship Id="rId1" Type="http://schemas.openxmlformats.org/officeDocument/2006/relationships/slideLayout" Target="../slideLayouts/slideLayout7.xml" /><Relationship Id="rId4" Type="http://schemas.openxmlformats.org/officeDocument/2006/relationships/hyperlink" Target="https://www.theverge.com/2013/8/16/4627702/a-look-back-at-geroboticexoskeleton-progra" TargetMode="Externa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jpeg" /><Relationship Id="rId1" Type="http://schemas.openxmlformats.org/officeDocument/2006/relationships/slideLayout" Target="../slideLayouts/slideLayout7.xml" /><Relationship Id="rId4" Type="http://schemas.openxmlformats.org/officeDocument/2006/relationships/image" Target="../media/image4.svg"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8" Type="http://schemas.openxmlformats.org/officeDocument/2006/relationships/image" Target="../media/image8.png" /><Relationship Id="rId3" Type="http://schemas.microsoft.com/office/2007/relationships/media" Target="../media/media2.mp4" /><Relationship Id="rId7" Type="http://schemas.openxmlformats.org/officeDocument/2006/relationships/image" Target="../media/image7.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2.jpeg" /><Relationship Id="rId5" Type="http://schemas.openxmlformats.org/officeDocument/2006/relationships/slideLayout" Target="../slideLayouts/slideLayout7.xml" /><Relationship Id="rId10" Type="http://schemas.openxmlformats.org/officeDocument/2006/relationships/image" Target="../media/image10.jpeg" /><Relationship Id="rId4" Type="http://schemas.openxmlformats.org/officeDocument/2006/relationships/video" Target="../media/media2.mp4" /><Relationship Id="rId9" Type="http://schemas.openxmlformats.org/officeDocument/2006/relationships/image" Target="../media/image9.jpe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3.mp4" /><Relationship Id="rId1" Type="http://schemas.microsoft.com/office/2007/relationships/media" Target="../media/media3.mp4" /><Relationship Id="rId5" Type="http://schemas.openxmlformats.org/officeDocument/2006/relationships/image" Target="../media/image11.jpeg" /><Relationship Id="rId4" Type="http://schemas.openxmlformats.org/officeDocument/2006/relationships/image" Target="../media/image2.jpeg" /></Relationships>
</file>

<file path=ppt/slides/_rels/slide7.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image" Target="../media/image2.jpe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2.jpeg" /><Relationship Id="rId1" Type="http://schemas.openxmlformats.org/officeDocument/2006/relationships/slideLayout" Target="../slideLayouts/slideLayout7.xml" /><Relationship Id="rId5" Type="http://schemas.openxmlformats.org/officeDocument/2006/relationships/image" Target="../media/image15.png" /><Relationship Id="rId4" Type="http://schemas.openxmlformats.org/officeDocument/2006/relationships/image" Target="../media/image14.png" /></Relationships>
</file>

<file path=ppt/slides/_rels/slide9.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2888" b="-12888"/>
            </a:stretch>
          </a:blipFill>
        </p:spPr>
      </p:sp>
      <p:grpSp>
        <p:nvGrpSpPr>
          <p:cNvPr id="3" name="Group 3"/>
          <p:cNvGrpSpPr/>
          <p:nvPr/>
        </p:nvGrpSpPr>
        <p:grpSpPr>
          <a:xfrm>
            <a:off x="6238985" y="797067"/>
            <a:ext cx="1454823" cy="463265"/>
            <a:chOff x="0" y="0"/>
            <a:chExt cx="383163" cy="122012"/>
          </a:xfrm>
        </p:grpSpPr>
        <p:sp>
          <p:nvSpPr>
            <p:cNvPr id="4" name="Freeform 4"/>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5" name="TextBox 5"/>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6" name="TextBox 6"/>
          <p:cNvSpPr txBox="1"/>
          <p:nvPr/>
        </p:nvSpPr>
        <p:spPr>
          <a:xfrm>
            <a:off x="1029260" y="3807246"/>
            <a:ext cx="16230600" cy="2172988"/>
          </a:xfrm>
          <a:prstGeom prst="rect">
            <a:avLst/>
          </a:prstGeom>
        </p:spPr>
        <p:txBody>
          <a:bodyPr lIns="0" tIns="0" rIns="0" bIns="0" rtlCol="0" anchor="t">
            <a:spAutoFit/>
          </a:bodyPr>
          <a:lstStyle/>
          <a:p>
            <a:pPr algn="ctr">
              <a:lnSpc>
                <a:spcPts val="16597"/>
              </a:lnSpc>
            </a:pPr>
            <a:r>
              <a:rPr lang="en-US" sz="13278">
                <a:solidFill>
                  <a:srgbClr val="FFFFFF"/>
                </a:solidFill>
                <a:latin typeface="Angelica"/>
                <a:ea typeface="Angelica"/>
                <a:cs typeface="Angelica"/>
                <a:sym typeface="Angelica"/>
              </a:rPr>
              <a:t>ҒАРЫШҚА БІРГЕ</a:t>
            </a:r>
          </a:p>
        </p:txBody>
      </p:sp>
      <p:sp>
        <p:nvSpPr>
          <p:cNvPr id="7" name="TextBox 7"/>
          <p:cNvSpPr txBox="1"/>
          <p:nvPr/>
        </p:nvSpPr>
        <p:spPr>
          <a:xfrm>
            <a:off x="1029260" y="5951660"/>
            <a:ext cx="16230600" cy="538628"/>
          </a:xfrm>
          <a:prstGeom prst="rect">
            <a:avLst/>
          </a:prstGeom>
        </p:spPr>
        <p:txBody>
          <a:bodyPr lIns="0" tIns="0" rIns="0" bIns="0" rtlCol="0" anchor="t">
            <a:spAutoFit/>
          </a:bodyPr>
          <a:lstStyle/>
          <a:p>
            <a:pPr algn="ctr">
              <a:lnSpc>
                <a:spcPts val="4227"/>
              </a:lnSpc>
            </a:pPr>
            <a:r>
              <a:rPr lang="en-US" sz="3382" spc="1119">
                <a:solidFill>
                  <a:srgbClr val="FFFFFF"/>
                </a:solidFill>
                <a:latin typeface="Helvetica World"/>
                <a:ea typeface="Helvetica World"/>
                <a:cs typeface="Helvetica World"/>
                <a:sym typeface="Helvetica World"/>
              </a:rPr>
              <a:t>ЕРЕКШЕ ЖАНДАР &amp; ЖИ НЕГІЗІНДЕ ЭКЗОҚАҢҚА</a:t>
            </a:r>
          </a:p>
        </p:txBody>
      </p:sp>
      <p:sp>
        <p:nvSpPr>
          <p:cNvPr id="8" name="TextBox 8"/>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9" name="TextBox 9"/>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0" name="TextBox 10"/>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1" name="TextBox 11"/>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QADAM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4779997" y="3420558"/>
            <a:ext cx="8428094" cy="5615218"/>
          </a:xfrm>
          <a:custGeom>
            <a:avLst/>
            <a:gdLst/>
            <a:ahLst/>
            <a:cxnLst/>
            <a:rect l="l" t="t" r="r" b="b"/>
            <a:pathLst>
              <a:path w="8428094" h="5615218">
                <a:moveTo>
                  <a:pt x="0" y="0"/>
                </a:moveTo>
                <a:lnTo>
                  <a:pt x="8428094" y="0"/>
                </a:lnTo>
                <a:lnTo>
                  <a:pt x="8428094" y="5615218"/>
                </a:lnTo>
                <a:lnTo>
                  <a:pt x="0" y="5615218"/>
                </a:lnTo>
                <a:lnTo>
                  <a:pt x="0" y="0"/>
                </a:lnTo>
                <a:close/>
              </a:path>
            </a:pathLst>
          </a:custGeom>
          <a:blipFill>
            <a:blip r:embed="rId3"/>
            <a:stretch>
              <a:fillRect/>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4779997" y="2063091"/>
            <a:ext cx="8128182" cy="1357467"/>
          </a:xfrm>
          <a:prstGeom prst="rect">
            <a:avLst/>
          </a:prstGeom>
        </p:spPr>
        <p:txBody>
          <a:bodyPr lIns="0" tIns="0" rIns="0" bIns="0" rtlCol="0" anchor="t">
            <a:spAutoFit/>
          </a:bodyPr>
          <a:lstStyle/>
          <a:p>
            <a:pPr algn="ctr">
              <a:lnSpc>
                <a:spcPts val="5254"/>
              </a:lnSpc>
            </a:pPr>
            <a:r>
              <a:rPr lang="en-US" sz="4203">
                <a:solidFill>
                  <a:srgbClr val="FFFFFF"/>
                </a:solidFill>
                <a:latin typeface="Angelica"/>
                <a:ea typeface="Angelica"/>
                <a:cs typeface="Angelica"/>
                <a:sym typeface="Angelica"/>
              </a:rPr>
              <a:t>ЭҚЗОҚАҢҚА ҚҰРЫЛЫМЫ&amp;РЕЖИМІ</a:t>
            </a:r>
          </a:p>
        </p:txBody>
      </p:sp>
      <p:sp>
        <p:nvSpPr>
          <p:cNvPr id="16" name="TextBox 16"/>
          <p:cNvSpPr txBox="1"/>
          <p:nvPr/>
        </p:nvSpPr>
        <p:spPr>
          <a:xfrm>
            <a:off x="3666792" y="9249118"/>
            <a:ext cx="10955536" cy="281889"/>
          </a:xfrm>
          <a:prstGeom prst="rect">
            <a:avLst/>
          </a:prstGeom>
        </p:spPr>
        <p:txBody>
          <a:bodyPr lIns="0" tIns="0" rIns="0" bIns="0" rtlCol="0" anchor="t">
            <a:spAutoFit/>
          </a:bodyPr>
          <a:lstStyle/>
          <a:p>
            <a:pPr algn="ctr">
              <a:lnSpc>
                <a:spcPts val="2312"/>
              </a:lnSpc>
            </a:pPr>
            <a:r>
              <a:rPr lang="en-US" sz="1652">
                <a:solidFill>
                  <a:srgbClr val="FFFFFF"/>
                </a:solidFill>
                <a:latin typeface="Montserrat"/>
                <a:ea typeface="Montserrat"/>
                <a:cs typeface="Montserrat"/>
                <a:sym typeface="Montserrat"/>
              </a:rPr>
              <a:t>Егер де ерекше жанның мүше жетіспеушілігі болатын болса, арнайы протез арқылы қозғала алады.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2482403" y="3031703"/>
            <a:ext cx="13535435" cy="6066546"/>
          </a:xfrm>
          <a:custGeom>
            <a:avLst/>
            <a:gdLst/>
            <a:ahLst/>
            <a:cxnLst/>
            <a:rect l="l" t="t" r="r" b="b"/>
            <a:pathLst>
              <a:path w="13535435" h="6066546">
                <a:moveTo>
                  <a:pt x="0" y="0"/>
                </a:moveTo>
                <a:lnTo>
                  <a:pt x="13535436" y="0"/>
                </a:lnTo>
                <a:lnTo>
                  <a:pt x="13535436" y="6066546"/>
                </a:lnTo>
                <a:lnTo>
                  <a:pt x="0" y="6066546"/>
                </a:lnTo>
                <a:lnTo>
                  <a:pt x="0" y="0"/>
                </a:lnTo>
                <a:close/>
              </a:path>
            </a:pathLst>
          </a:custGeom>
          <a:blipFill>
            <a:blip r:embed="rId3"/>
            <a:stretch>
              <a:fillRect t="-16634" b="-32016"/>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2660356" y="1715952"/>
            <a:ext cx="13535435" cy="1155700"/>
          </a:xfrm>
          <a:prstGeom prst="rect">
            <a:avLst/>
          </a:prstGeom>
        </p:spPr>
        <p:txBody>
          <a:bodyPr lIns="0" tIns="0" rIns="0" bIns="0" rtlCol="0" anchor="t">
            <a:spAutoFit/>
          </a:bodyPr>
          <a:lstStyle/>
          <a:p>
            <a:pPr algn="ctr">
              <a:lnSpc>
                <a:spcPts val="8749"/>
              </a:lnSpc>
            </a:pPr>
            <a:r>
              <a:rPr lang="en-US" sz="6999">
                <a:solidFill>
                  <a:srgbClr val="FFFFFF"/>
                </a:solidFill>
                <a:latin typeface="Angelica"/>
                <a:ea typeface="Angelica"/>
                <a:cs typeface="Angelica"/>
                <a:sym typeface="Angelica"/>
              </a:rPr>
              <a:t>ЭКЗОҚАҢҚА РЕЖИМДЕРІ</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4317467" y="2871652"/>
            <a:ext cx="10221213" cy="5905368"/>
          </a:xfrm>
          <a:custGeom>
            <a:avLst/>
            <a:gdLst/>
            <a:ahLst/>
            <a:cxnLst/>
            <a:rect l="l" t="t" r="r" b="b"/>
            <a:pathLst>
              <a:path w="10221213" h="5905368">
                <a:moveTo>
                  <a:pt x="0" y="0"/>
                </a:moveTo>
                <a:lnTo>
                  <a:pt x="10221213" y="0"/>
                </a:lnTo>
                <a:lnTo>
                  <a:pt x="10221213" y="5905368"/>
                </a:lnTo>
                <a:lnTo>
                  <a:pt x="0" y="5905368"/>
                </a:lnTo>
                <a:lnTo>
                  <a:pt x="0" y="0"/>
                </a:lnTo>
                <a:close/>
              </a:path>
            </a:pathLst>
          </a:custGeom>
          <a:blipFill>
            <a:blip r:embed="rId3"/>
            <a:stretch>
              <a:fillRect t="-9756" b="-5559"/>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4601540" y="1715952"/>
            <a:ext cx="9653067" cy="1155700"/>
          </a:xfrm>
          <a:prstGeom prst="rect">
            <a:avLst/>
          </a:prstGeom>
        </p:spPr>
        <p:txBody>
          <a:bodyPr lIns="0" tIns="0" rIns="0" bIns="0" rtlCol="0" anchor="t">
            <a:spAutoFit/>
          </a:bodyPr>
          <a:lstStyle/>
          <a:p>
            <a:pPr algn="ctr">
              <a:lnSpc>
                <a:spcPts val="8749"/>
              </a:lnSpc>
            </a:pPr>
            <a:r>
              <a:rPr lang="en-US" sz="6999">
                <a:solidFill>
                  <a:srgbClr val="FFFFFF"/>
                </a:solidFill>
                <a:latin typeface="Angelica"/>
                <a:ea typeface="Angelica"/>
                <a:cs typeface="Angelica"/>
                <a:sym typeface="Angelica"/>
              </a:rPr>
              <a:t>ЭКЗОҚАҢҚА ҚҰНЫ</a:t>
            </a:r>
          </a:p>
        </p:txBody>
      </p:sp>
      <p:sp>
        <p:nvSpPr>
          <p:cNvPr id="16" name="TextBox 16"/>
          <p:cNvSpPr txBox="1"/>
          <p:nvPr/>
        </p:nvSpPr>
        <p:spPr>
          <a:xfrm>
            <a:off x="4885613" y="8930181"/>
            <a:ext cx="9084920" cy="618138"/>
          </a:xfrm>
          <a:prstGeom prst="rect">
            <a:avLst/>
          </a:prstGeom>
        </p:spPr>
        <p:txBody>
          <a:bodyPr lIns="0" tIns="0" rIns="0" bIns="0" rtlCol="0" anchor="t">
            <a:spAutoFit/>
          </a:bodyPr>
          <a:lstStyle/>
          <a:p>
            <a:pPr algn="ctr">
              <a:lnSpc>
                <a:spcPts val="2510"/>
              </a:lnSpc>
            </a:pPr>
            <a:r>
              <a:rPr lang="en-US" sz="1793">
                <a:solidFill>
                  <a:srgbClr val="FFFFFF"/>
                </a:solidFill>
                <a:latin typeface="Garet"/>
                <a:ea typeface="Garet"/>
                <a:cs typeface="Garet"/>
                <a:sym typeface="Garet"/>
              </a:rPr>
              <a:t>Бұл бағытта бәсекелестікті тек халықаралық ұйымдар мен жарыстардың зерттеулері туғызады (NASA, ESA; ETH Zurich; CYBATHLON)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4317467" y="2871652"/>
            <a:ext cx="10221213" cy="5905368"/>
          </a:xfrm>
          <a:custGeom>
            <a:avLst/>
            <a:gdLst/>
            <a:ahLst/>
            <a:cxnLst/>
            <a:rect l="l" t="t" r="r" b="b"/>
            <a:pathLst>
              <a:path w="10221213" h="5905368">
                <a:moveTo>
                  <a:pt x="0" y="0"/>
                </a:moveTo>
                <a:lnTo>
                  <a:pt x="10221213" y="0"/>
                </a:lnTo>
                <a:lnTo>
                  <a:pt x="10221213" y="5905368"/>
                </a:lnTo>
                <a:lnTo>
                  <a:pt x="0" y="5905368"/>
                </a:lnTo>
                <a:lnTo>
                  <a:pt x="0" y="0"/>
                </a:lnTo>
                <a:close/>
              </a:path>
            </a:pathLst>
          </a:custGeom>
          <a:blipFill>
            <a:blip r:embed="rId3"/>
            <a:stretch>
              <a:fillRect t="-7658" b="-7658"/>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4601540" y="1715952"/>
            <a:ext cx="9653067" cy="1155700"/>
          </a:xfrm>
          <a:prstGeom prst="rect">
            <a:avLst/>
          </a:prstGeom>
        </p:spPr>
        <p:txBody>
          <a:bodyPr lIns="0" tIns="0" rIns="0" bIns="0" rtlCol="0" anchor="t">
            <a:spAutoFit/>
          </a:bodyPr>
          <a:lstStyle/>
          <a:p>
            <a:pPr algn="ctr">
              <a:lnSpc>
                <a:spcPts val="8749"/>
              </a:lnSpc>
            </a:pPr>
            <a:r>
              <a:rPr lang="en-US" sz="6999">
                <a:solidFill>
                  <a:srgbClr val="FFFFFF"/>
                </a:solidFill>
                <a:latin typeface="Angelica"/>
                <a:ea typeface="Angelica"/>
                <a:cs typeface="Angelica"/>
                <a:sym typeface="Angelica"/>
              </a:rPr>
              <a:t>ЕСЕПТЕР</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TextBox 9"/>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0" name="TextBox 10"/>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1" name="TextBox 11"/>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2" name="TextBox 12"/>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3" name="TextBox 13"/>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4" name="TextBox 14"/>
          <p:cNvSpPr txBox="1"/>
          <p:nvPr/>
        </p:nvSpPr>
        <p:spPr>
          <a:xfrm>
            <a:off x="5513018" y="2842838"/>
            <a:ext cx="7263085" cy="2030347"/>
          </a:xfrm>
          <a:prstGeom prst="rect">
            <a:avLst/>
          </a:prstGeom>
        </p:spPr>
        <p:txBody>
          <a:bodyPr lIns="0" tIns="0" rIns="0" bIns="0" rtlCol="0" anchor="t">
            <a:spAutoFit/>
          </a:bodyPr>
          <a:lstStyle/>
          <a:p>
            <a:pPr algn="ctr">
              <a:lnSpc>
                <a:spcPts val="7896"/>
              </a:lnSpc>
            </a:pPr>
            <a:r>
              <a:rPr lang="en-US" sz="6317">
                <a:solidFill>
                  <a:srgbClr val="FFFFFF"/>
                </a:solidFill>
                <a:latin typeface="Angelica"/>
                <a:ea typeface="Angelica"/>
                <a:cs typeface="Angelica"/>
                <a:sym typeface="Angelica"/>
              </a:rPr>
              <a:t>ҚОРЫТЫНДЫ ЖӘНЕ ҰСЫНЫС</a:t>
            </a:r>
          </a:p>
        </p:txBody>
      </p:sp>
      <p:sp>
        <p:nvSpPr>
          <p:cNvPr id="15" name="TextBox 15"/>
          <p:cNvSpPr txBox="1"/>
          <p:nvPr/>
        </p:nvSpPr>
        <p:spPr>
          <a:xfrm>
            <a:off x="4872144" y="5086350"/>
            <a:ext cx="8544833" cy="2901112"/>
          </a:xfrm>
          <a:prstGeom prst="rect">
            <a:avLst/>
          </a:prstGeom>
        </p:spPr>
        <p:txBody>
          <a:bodyPr lIns="0" tIns="0" rIns="0" bIns="0" rtlCol="0" anchor="t">
            <a:spAutoFit/>
          </a:bodyPr>
          <a:lstStyle/>
          <a:p>
            <a:pPr algn="ctr">
              <a:lnSpc>
                <a:spcPts val="3896"/>
              </a:lnSpc>
            </a:pPr>
            <a:r>
              <a:rPr lang="en-US" sz="2782">
                <a:solidFill>
                  <a:srgbClr val="FFFFFF"/>
                </a:solidFill>
                <a:latin typeface="Helvetica World"/>
                <a:ea typeface="Helvetica World"/>
                <a:cs typeface="Helvetica World"/>
                <a:sym typeface="Helvetica World"/>
              </a:rPr>
              <a:t>ЭКЗОҚАҢҚАЛАР БАРША АДАМЗАТҚА ҒАРЫШТЫ ҚОЛЖЕТІМДІ ЕТЕДІ.</a:t>
            </a:r>
          </a:p>
          <a:p>
            <a:pPr algn="ctr">
              <a:lnSpc>
                <a:spcPts val="3896"/>
              </a:lnSpc>
            </a:pPr>
            <a:r>
              <a:rPr lang="en-US" sz="2782">
                <a:solidFill>
                  <a:srgbClr val="FFFFFF"/>
                </a:solidFill>
                <a:latin typeface="Helvetica World"/>
                <a:ea typeface="Helvetica World"/>
                <a:cs typeface="Helvetica World"/>
                <a:sym typeface="Helvetica World"/>
              </a:rPr>
              <a:t>БҰЛ ТЕХНОЛОГИЯНЫ ТЕК ҒАРЫШ ҮШІН ЕМЕС, ЖЕРДЕГІ МАҚСАТТАР ҮШІН ДЕ ДАМЫТУЫМЫЗ ҚАЖЕТ</a:t>
            </a:r>
          </a:p>
          <a:p>
            <a:pPr marL="0" lvl="0" indent="0" algn="ctr">
              <a:lnSpc>
                <a:spcPts val="3896"/>
              </a:lnSpc>
              <a:spcBef>
                <a:spcPct val="0"/>
              </a:spcBef>
            </a:pPr>
            <a:endParaRPr lang="en-US" sz="2782">
              <a:solidFill>
                <a:srgbClr val="FFFFFF"/>
              </a:solidFill>
              <a:latin typeface="Helvetica World"/>
              <a:ea typeface="Helvetica World"/>
              <a:cs typeface="Helvetica World"/>
              <a:sym typeface="Helvetica Wor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TextBox 9"/>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0" name="TextBox 10"/>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1" name="TextBox 11"/>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2" name="TextBox 12"/>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3" name="TextBox 13"/>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4" name="TextBox 14"/>
          <p:cNvSpPr txBox="1"/>
          <p:nvPr/>
        </p:nvSpPr>
        <p:spPr>
          <a:xfrm>
            <a:off x="4317467" y="2302697"/>
            <a:ext cx="9653067" cy="2260600"/>
          </a:xfrm>
          <a:prstGeom prst="rect">
            <a:avLst/>
          </a:prstGeom>
        </p:spPr>
        <p:txBody>
          <a:bodyPr lIns="0" tIns="0" rIns="0" bIns="0" rtlCol="0" anchor="t">
            <a:spAutoFit/>
          </a:bodyPr>
          <a:lstStyle/>
          <a:p>
            <a:pPr algn="ctr">
              <a:lnSpc>
                <a:spcPts val="8749"/>
              </a:lnSpc>
            </a:pPr>
            <a:r>
              <a:rPr lang="en-US" sz="6999">
                <a:solidFill>
                  <a:srgbClr val="FFFFFF"/>
                </a:solidFill>
                <a:latin typeface="Angelica"/>
                <a:ea typeface="Angelica"/>
                <a:cs typeface="Angelica"/>
                <a:sym typeface="Angelica"/>
              </a:rPr>
              <a:t>ПАЙДАЛЫНҒАН ӘДЕБИЕТТЕР ТІЗІМІ</a:t>
            </a:r>
          </a:p>
        </p:txBody>
      </p:sp>
      <p:sp>
        <p:nvSpPr>
          <p:cNvPr id="15" name="TextBox 15"/>
          <p:cNvSpPr txBox="1"/>
          <p:nvPr/>
        </p:nvSpPr>
        <p:spPr>
          <a:xfrm>
            <a:off x="1028700" y="4820362"/>
            <a:ext cx="15683061" cy="2772496"/>
          </a:xfrm>
          <a:prstGeom prst="rect">
            <a:avLst/>
          </a:prstGeom>
        </p:spPr>
        <p:txBody>
          <a:bodyPr lIns="0" tIns="0" rIns="0" bIns="0" rtlCol="0" anchor="t">
            <a:spAutoFit/>
          </a:bodyPr>
          <a:lstStyle/>
          <a:p>
            <a:pPr algn="ctr">
              <a:lnSpc>
                <a:spcPts val="3731"/>
              </a:lnSpc>
            </a:pPr>
            <a:r>
              <a:rPr lang="en-US" sz="2665">
                <a:solidFill>
                  <a:srgbClr val="FFFFFF"/>
                </a:solidFill>
                <a:latin typeface="Garet"/>
                <a:ea typeface="Garet"/>
                <a:cs typeface="Garet"/>
                <a:sym typeface="Garet"/>
              </a:rPr>
              <a:t>•nasa.govnasa.gov</a:t>
            </a:r>
          </a:p>
          <a:p>
            <a:pPr algn="ctr">
              <a:lnSpc>
                <a:spcPts val="3731"/>
              </a:lnSpc>
            </a:pPr>
            <a:r>
              <a:rPr lang="en-US" sz="2665">
                <a:solidFill>
                  <a:srgbClr val="FFFFFF"/>
                </a:solidFill>
                <a:latin typeface="Garet"/>
                <a:ea typeface="Garet"/>
                <a:cs typeface="Garet"/>
                <a:sym typeface="Garet"/>
              </a:rPr>
              <a:t>•Gov.uk</a:t>
            </a:r>
          </a:p>
          <a:p>
            <a:pPr algn="ctr">
              <a:lnSpc>
                <a:spcPts val="3731"/>
              </a:lnSpc>
            </a:pPr>
            <a:r>
              <a:rPr lang="en-US" sz="2665">
                <a:solidFill>
                  <a:srgbClr val="FFFFFF"/>
                </a:solidFill>
                <a:latin typeface="Garet"/>
                <a:ea typeface="Garet"/>
                <a:cs typeface="Garet"/>
                <a:sym typeface="Garet"/>
              </a:rPr>
              <a:t>•The-steppe.com</a:t>
            </a:r>
          </a:p>
          <a:p>
            <a:pPr algn="ctr">
              <a:lnSpc>
                <a:spcPts val="3731"/>
              </a:lnSpc>
            </a:pPr>
            <a:r>
              <a:rPr lang="en-US" sz="2665">
                <a:solidFill>
                  <a:srgbClr val="FFFFFF"/>
                </a:solidFill>
                <a:latin typeface="Garet"/>
                <a:ea typeface="Garet"/>
                <a:cs typeface="Garet"/>
                <a:sym typeface="Garet"/>
              </a:rPr>
              <a:t>•Voi.ruvoi.ru</a:t>
            </a:r>
          </a:p>
          <a:p>
            <a:pPr algn="ctr">
              <a:lnSpc>
                <a:spcPts val="3731"/>
              </a:lnSpc>
            </a:pPr>
            <a:r>
              <a:rPr lang="en-US" sz="2665">
                <a:solidFill>
                  <a:srgbClr val="FFFFFF"/>
                </a:solidFill>
                <a:latin typeface="Garet"/>
                <a:ea typeface="Garet"/>
                <a:cs typeface="Garet"/>
                <a:sym typeface="Garet"/>
              </a:rPr>
              <a:t>•Brunel.ac.ukbrunel.ac.uk</a:t>
            </a:r>
          </a:p>
          <a:p>
            <a:pPr marL="0" lvl="0" indent="0" algn="ctr">
              <a:lnSpc>
                <a:spcPts val="3731"/>
              </a:lnSpc>
              <a:spcBef>
                <a:spcPct val="0"/>
              </a:spcBef>
            </a:pPr>
            <a:endParaRPr lang="en-US" sz="2665">
              <a:solidFill>
                <a:srgbClr val="FFFFFF"/>
              </a:solidFill>
              <a:latin typeface="Garet"/>
              <a:ea typeface="Garet"/>
              <a:cs typeface="Garet"/>
              <a:sym typeface="Garet"/>
            </a:endParaRPr>
          </a:p>
        </p:txBody>
      </p:sp>
      <p:sp>
        <p:nvSpPr>
          <p:cNvPr id="16" name="TextBox 16"/>
          <p:cNvSpPr txBox="1"/>
          <p:nvPr/>
        </p:nvSpPr>
        <p:spPr>
          <a:xfrm>
            <a:off x="1303029" y="7112357"/>
            <a:ext cx="15683061" cy="913376"/>
          </a:xfrm>
          <a:prstGeom prst="rect">
            <a:avLst/>
          </a:prstGeom>
        </p:spPr>
        <p:txBody>
          <a:bodyPr lIns="0" tIns="0" rIns="0" bIns="0" rtlCol="0" anchor="t">
            <a:spAutoFit/>
          </a:bodyPr>
          <a:lstStyle/>
          <a:p>
            <a:pPr algn="ctr">
              <a:lnSpc>
                <a:spcPts val="3731"/>
              </a:lnSpc>
            </a:pPr>
            <a:r>
              <a:rPr lang="en-US" sz="2665" u="sng">
                <a:solidFill>
                  <a:srgbClr val="FFFFFF"/>
                </a:solidFill>
                <a:latin typeface="Garet"/>
                <a:ea typeface="Garet"/>
                <a:cs typeface="Garet"/>
                <a:sym typeface="Garet"/>
                <a:hlinkClick r:id="rId3" tooltip="https://habr.com/ru/articles/394801/"/>
              </a:rPr>
              <a:t>• https://habr.com/ru/articles/394801/</a:t>
            </a:r>
          </a:p>
          <a:p>
            <a:pPr marL="0" lvl="0" indent="0" algn="ctr">
              <a:lnSpc>
                <a:spcPts val="3731"/>
              </a:lnSpc>
              <a:spcBef>
                <a:spcPct val="0"/>
              </a:spcBef>
            </a:pPr>
            <a:endParaRPr lang="en-US" sz="2665" u="sng">
              <a:solidFill>
                <a:srgbClr val="FFFFFF"/>
              </a:solidFill>
              <a:latin typeface="Garet"/>
              <a:ea typeface="Garet"/>
              <a:cs typeface="Garet"/>
              <a:sym typeface="Garet"/>
              <a:hlinkClick r:id="rId3" tooltip="https://habr.com/ru/articles/394801/"/>
            </a:endParaRPr>
          </a:p>
        </p:txBody>
      </p:sp>
      <p:sp>
        <p:nvSpPr>
          <p:cNvPr id="17" name="TextBox 17"/>
          <p:cNvSpPr txBox="1"/>
          <p:nvPr/>
        </p:nvSpPr>
        <p:spPr>
          <a:xfrm>
            <a:off x="4317467" y="7619443"/>
            <a:ext cx="9856285" cy="774480"/>
          </a:xfrm>
          <a:prstGeom prst="rect">
            <a:avLst/>
          </a:prstGeom>
        </p:spPr>
        <p:txBody>
          <a:bodyPr lIns="0" tIns="0" rIns="0" bIns="0" rtlCol="0" anchor="t">
            <a:spAutoFit/>
          </a:bodyPr>
          <a:lstStyle/>
          <a:p>
            <a:pPr marL="0" lvl="0" indent="0" algn="ctr">
              <a:lnSpc>
                <a:spcPts val="3173"/>
              </a:lnSpc>
              <a:spcBef>
                <a:spcPct val="0"/>
              </a:spcBef>
            </a:pPr>
            <a:r>
              <a:rPr lang="en-US" sz="2267" u="sng">
                <a:solidFill>
                  <a:srgbClr val="FFFFFF"/>
                </a:solidFill>
                <a:latin typeface="Garet"/>
                <a:ea typeface="Garet"/>
                <a:cs typeface="Garet"/>
                <a:sym typeface="Garet"/>
                <a:hlinkClick r:id="rId4" tooltip="https://www.theverge.com/2013/8/16/4627702/a-look-back-at-geroboticexoskeleton-progra"/>
              </a:rPr>
              <a:t>• https://www.theverge.com/2013/8/16/4627702/a-look-back-at-geroboticexoskeleton-program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9322992" y="1946579"/>
            <a:ext cx="6172963" cy="6393841"/>
          </a:xfrm>
          <a:custGeom>
            <a:avLst/>
            <a:gdLst/>
            <a:ahLst/>
            <a:cxnLst/>
            <a:rect l="l" t="t" r="r" b="b"/>
            <a:pathLst>
              <a:path w="6172963" h="6393841">
                <a:moveTo>
                  <a:pt x="0" y="0"/>
                </a:moveTo>
                <a:lnTo>
                  <a:pt x="6172963" y="0"/>
                </a:lnTo>
                <a:lnTo>
                  <a:pt x="6172963" y="6393842"/>
                </a:lnTo>
                <a:lnTo>
                  <a:pt x="0" y="63938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2065753" y="1879904"/>
            <a:ext cx="4900643" cy="761391"/>
          </a:xfrm>
          <a:prstGeom prst="rect">
            <a:avLst/>
          </a:prstGeom>
        </p:spPr>
        <p:txBody>
          <a:bodyPr lIns="0" tIns="0" rIns="0" bIns="0" rtlCol="0" anchor="t">
            <a:spAutoFit/>
          </a:bodyPr>
          <a:lstStyle/>
          <a:p>
            <a:pPr algn="l">
              <a:lnSpc>
                <a:spcPts val="5732"/>
              </a:lnSpc>
            </a:pPr>
            <a:r>
              <a:rPr lang="en-US" sz="4585">
                <a:solidFill>
                  <a:srgbClr val="FFFFFF"/>
                </a:solidFill>
                <a:latin typeface="Angelica"/>
                <a:ea typeface="Angelica"/>
                <a:cs typeface="Angelica"/>
                <a:sym typeface="Angelica"/>
              </a:rPr>
              <a:t>ГИПОТЕЗАСЫ</a:t>
            </a:r>
          </a:p>
        </p:txBody>
      </p:sp>
      <p:sp>
        <p:nvSpPr>
          <p:cNvPr id="16" name="TextBox 16"/>
          <p:cNvSpPr txBox="1"/>
          <p:nvPr/>
        </p:nvSpPr>
        <p:spPr>
          <a:xfrm>
            <a:off x="2065753" y="2603196"/>
            <a:ext cx="6182856" cy="1564005"/>
          </a:xfrm>
          <a:prstGeom prst="rect">
            <a:avLst/>
          </a:prstGeom>
        </p:spPr>
        <p:txBody>
          <a:bodyPr lIns="0" tIns="0" rIns="0" bIns="0" rtlCol="0" anchor="t">
            <a:spAutoFit/>
          </a:bodyPr>
          <a:lstStyle/>
          <a:p>
            <a:pPr algn="l">
              <a:lnSpc>
                <a:spcPts val="2520"/>
              </a:lnSpc>
            </a:pPr>
            <a:r>
              <a:rPr lang="en-US" sz="1800">
                <a:solidFill>
                  <a:srgbClr val="FFFFFF"/>
                </a:solidFill>
                <a:latin typeface="Garet"/>
                <a:ea typeface="Garet"/>
                <a:cs typeface="Garet"/>
                <a:sym typeface="Garet"/>
              </a:rPr>
              <a:t>Егер экзоқаңқалар ғарышкерлердің әртүрлі жұмыстарында қолданылса, ерекше жандар да ғарыш кеңістігінде негізгі қажетті әрекеттерді орындай алады</a:t>
            </a:r>
          </a:p>
          <a:p>
            <a:pPr marL="0" lvl="0" indent="0" algn="l">
              <a:lnSpc>
                <a:spcPts val="2520"/>
              </a:lnSpc>
              <a:spcBef>
                <a:spcPct val="0"/>
              </a:spcBef>
            </a:pPr>
            <a:endParaRPr lang="en-US" sz="1800">
              <a:solidFill>
                <a:srgbClr val="FFFFFF"/>
              </a:solidFill>
              <a:latin typeface="Garet"/>
              <a:ea typeface="Garet"/>
              <a:cs typeface="Garet"/>
              <a:sym typeface="Garet"/>
            </a:endParaRPr>
          </a:p>
        </p:txBody>
      </p:sp>
      <p:sp>
        <p:nvSpPr>
          <p:cNvPr id="17" name="TextBox 17"/>
          <p:cNvSpPr txBox="1"/>
          <p:nvPr/>
        </p:nvSpPr>
        <p:spPr>
          <a:xfrm>
            <a:off x="2065753" y="4446801"/>
            <a:ext cx="4900643" cy="761391"/>
          </a:xfrm>
          <a:prstGeom prst="rect">
            <a:avLst/>
          </a:prstGeom>
        </p:spPr>
        <p:txBody>
          <a:bodyPr lIns="0" tIns="0" rIns="0" bIns="0" rtlCol="0" anchor="t">
            <a:spAutoFit/>
          </a:bodyPr>
          <a:lstStyle/>
          <a:p>
            <a:pPr algn="l">
              <a:lnSpc>
                <a:spcPts val="5732"/>
              </a:lnSpc>
            </a:pPr>
            <a:r>
              <a:rPr lang="en-US" sz="4585">
                <a:solidFill>
                  <a:srgbClr val="FFFFFF"/>
                </a:solidFill>
                <a:latin typeface="Angelica"/>
                <a:ea typeface="Angelica"/>
                <a:cs typeface="Angelica"/>
                <a:sym typeface="Angelica"/>
              </a:rPr>
              <a:t>ӨЗЕКТІЛІГІ</a:t>
            </a:r>
          </a:p>
        </p:txBody>
      </p:sp>
      <p:sp>
        <p:nvSpPr>
          <p:cNvPr id="18" name="TextBox 18"/>
          <p:cNvSpPr txBox="1"/>
          <p:nvPr/>
        </p:nvSpPr>
        <p:spPr>
          <a:xfrm>
            <a:off x="2065753" y="5170092"/>
            <a:ext cx="6182856" cy="1249680"/>
          </a:xfrm>
          <a:prstGeom prst="rect">
            <a:avLst/>
          </a:prstGeom>
        </p:spPr>
        <p:txBody>
          <a:bodyPr lIns="0" tIns="0" rIns="0" bIns="0" rtlCol="0" anchor="t">
            <a:spAutoFit/>
          </a:bodyPr>
          <a:lstStyle/>
          <a:p>
            <a:pPr algn="l">
              <a:lnSpc>
                <a:spcPts val="2520"/>
              </a:lnSpc>
            </a:pPr>
            <a:r>
              <a:rPr lang="en-US" sz="1800">
                <a:solidFill>
                  <a:srgbClr val="FFFFFF"/>
                </a:solidFill>
                <a:latin typeface="Garet"/>
                <a:ea typeface="Garet"/>
                <a:cs typeface="Garet"/>
                <a:sym typeface="Garet"/>
              </a:rPr>
              <a:t>Ғарыш барлығымзға ашық!</a:t>
            </a:r>
          </a:p>
          <a:p>
            <a:pPr algn="l">
              <a:lnSpc>
                <a:spcPts val="2520"/>
              </a:lnSpc>
            </a:pPr>
            <a:r>
              <a:rPr lang="en-US" sz="1800">
                <a:solidFill>
                  <a:srgbClr val="FFFFFF"/>
                </a:solidFill>
                <a:latin typeface="Garet"/>
                <a:ea typeface="Garet"/>
                <a:cs typeface="Garet"/>
                <a:sym typeface="Garet"/>
              </a:rPr>
              <a:t>Ғылымның дамуына үлес қосу барық адамзаттың ортақ ісі</a:t>
            </a:r>
          </a:p>
          <a:p>
            <a:pPr marL="0" lvl="0" indent="0" algn="l">
              <a:lnSpc>
                <a:spcPts val="2520"/>
              </a:lnSpc>
              <a:spcBef>
                <a:spcPct val="0"/>
              </a:spcBef>
            </a:pPr>
            <a:endParaRPr lang="en-US" sz="1800">
              <a:solidFill>
                <a:srgbClr val="FFFFFF"/>
              </a:solidFill>
              <a:latin typeface="Garet"/>
              <a:ea typeface="Garet"/>
              <a:cs typeface="Garet"/>
              <a:sym typeface="Garet"/>
            </a:endParaRPr>
          </a:p>
        </p:txBody>
      </p:sp>
      <p:sp>
        <p:nvSpPr>
          <p:cNvPr id="19" name="TextBox 19"/>
          <p:cNvSpPr txBox="1"/>
          <p:nvPr/>
        </p:nvSpPr>
        <p:spPr>
          <a:xfrm>
            <a:off x="2065193" y="6561991"/>
            <a:ext cx="4900643" cy="761391"/>
          </a:xfrm>
          <a:prstGeom prst="rect">
            <a:avLst/>
          </a:prstGeom>
        </p:spPr>
        <p:txBody>
          <a:bodyPr lIns="0" tIns="0" rIns="0" bIns="0" rtlCol="0" anchor="t">
            <a:spAutoFit/>
          </a:bodyPr>
          <a:lstStyle/>
          <a:p>
            <a:pPr algn="l">
              <a:lnSpc>
                <a:spcPts val="5732"/>
              </a:lnSpc>
            </a:pPr>
            <a:r>
              <a:rPr lang="en-US" sz="4585">
                <a:solidFill>
                  <a:srgbClr val="FFFFFF"/>
                </a:solidFill>
                <a:latin typeface="Angelica"/>
                <a:ea typeface="Angelica"/>
                <a:cs typeface="Angelica"/>
                <a:sym typeface="Angelica"/>
              </a:rPr>
              <a:t>ЖАҢАЛЫҒЫ</a:t>
            </a:r>
          </a:p>
        </p:txBody>
      </p:sp>
      <p:sp>
        <p:nvSpPr>
          <p:cNvPr id="20" name="TextBox 20"/>
          <p:cNvSpPr txBox="1"/>
          <p:nvPr/>
        </p:nvSpPr>
        <p:spPr>
          <a:xfrm>
            <a:off x="2065753" y="7285282"/>
            <a:ext cx="6182856" cy="1249680"/>
          </a:xfrm>
          <a:prstGeom prst="rect">
            <a:avLst/>
          </a:prstGeom>
        </p:spPr>
        <p:txBody>
          <a:bodyPr lIns="0" tIns="0" rIns="0" bIns="0" rtlCol="0" anchor="t">
            <a:spAutoFit/>
          </a:bodyPr>
          <a:lstStyle/>
          <a:p>
            <a:pPr algn="l">
              <a:lnSpc>
                <a:spcPts val="2520"/>
              </a:lnSpc>
            </a:pPr>
            <a:r>
              <a:rPr lang="en-US" sz="1800">
                <a:solidFill>
                  <a:srgbClr val="FFFFFF"/>
                </a:solidFill>
                <a:latin typeface="Garet"/>
                <a:ea typeface="Garet"/>
                <a:cs typeface="Garet"/>
                <a:sym typeface="Garet"/>
              </a:rPr>
              <a:t>Бұл жобада алғаш рет экзоқаңқа технологиясын ерекше жандардың ғарыш кеңістігіне бейімдеу мәселесі кешенді түрде қарастырылды</a:t>
            </a:r>
          </a:p>
          <a:p>
            <a:pPr marL="0" lvl="0" indent="0" algn="l">
              <a:lnSpc>
                <a:spcPts val="2520"/>
              </a:lnSpc>
              <a:spcBef>
                <a:spcPct val="0"/>
              </a:spcBef>
            </a:pPr>
            <a:endParaRPr lang="en-US" sz="1800">
              <a:solidFill>
                <a:srgbClr val="FFFFFF"/>
              </a:solidFill>
              <a:latin typeface="Garet"/>
              <a:ea typeface="Garet"/>
              <a:cs typeface="Garet"/>
              <a:sym typeface="Gare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9871412" y="3164731"/>
            <a:ext cx="6344749" cy="3957537"/>
          </a:xfrm>
          <a:custGeom>
            <a:avLst/>
            <a:gdLst/>
            <a:ahLst/>
            <a:cxnLst/>
            <a:rect l="l" t="t" r="r" b="b"/>
            <a:pathLst>
              <a:path w="6344749" h="3957537">
                <a:moveTo>
                  <a:pt x="0" y="0"/>
                </a:moveTo>
                <a:lnTo>
                  <a:pt x="6344749" y="0"/>
                </a:lnTo>
                <a:lnTo>
                  <a:pt x="6344749" y="3957538"/>
                </a:lnTo>
                <a:lnTo>
                  <a:pt x="0" y="3957538"/>
                </a:lnTo>
                <a:lnTo>
                  <a:pt x="0" y="0"/>
                </a:lnTo>
                <a:close/>
              </a:path>
            </a:pathLst>
          </a:custGeom>
          <a:blipFill>
            <a:blip r:embed="rId3"/>
            <a:stretch>
              <a:fillRect/>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grpSp>
        <p:nvGrpSpPr>
          <p:cNvPr id="15" name="Group 15"/>
          <p:cNvGrpSpPr/>
          <p:nvPr/>
        </p:nvGrpSpPr>
        <p:grpSpPr>
          <a:xfrm>
            <a:off x="1197795" y="2261984"/>
            <a:ext cx="8198330" cy="5763031"/>
            <a:chOff x="0" y="0"/>
            <a:chExt cx="2159231" cy="1517835"/>
          </a:xfrm>
        </p:grpSpPr>
        <p:sp>
          <p:nvSpPr>
            <p:cNvPr id="16" name="Freeform 16"/>
            <p:cNvSpPr/>
            <p:nvPr/>
          </p:nvSpPr>
          <p:spPr>
            <a:xfrm>
              <a:off x="0" y="0"/>
              <a:ext cx="2159231" cy="1517835"/>
            </a:xfrm>
            <a:custGeom>
              <a:avLst/>
              <a:gdLst/>
              <a:ahLst/>
              <a:cxnLst/>
              <a:rect l="l" t="t" r="r" b="b"/>
              <a:pathLst>
                <a:path w="2159231" h="1517835">
                  <a:moveTo>
                    <a:pt x="48161" y="0"/>
                  </a:moveTo>
                  <a:lnTo>
                    <a:pt x="2111070" y="0"/>
                  </a:lnTo>
                  <a:cubicBezTo>
                    <a:pt x="2123843" y="0"/>
                    <a:pt x="2136093" y="5074"/>
                    <a:pt x="2145125" y="14106"/>
                  </a:cubicBezTo>
                  <a:cubicBezTo>
                    <a:pt x="2154157" y="23138"/>
                    <a:pt x="2159231" y="35388"/>
                    <a:pt x="2159231" y="48161"/>
                  </a:cubicBezTo>
                  <a:lnTo>
                    <a:pt x="2159231" y="1469675"/>
                  </a:lnTo>
                  <a:cubicBezTo>
                    <a:pt x="2159231" y="1496273"/>
                    <a:pt x="2137669" y="1517835"/>
                    <a:pt x="2111070" y="1517835"/>
                  </a:cubicBezTo>
                  <a:lnTo>
                    <a:pt x="48161" y="1517835"/>
                  </a:lnTo>
                  <a:cubicBezTo>
                    <a:pt x="35388" y="1517835"/>
                    <a:pt x="23138" y="1512761"/>
                    <a:pt x="14106" y="1503729"/>
                  </a:cubicBezTo>
                  <a:cubicBezTo>
                    <a:pt x="5074" y="1494698"/>
                    <a:pt x="0" y="1482448"/>
                    <a:pt x="0" y="1469675"/>
                  </a:cubicBezTo>
                  <a:lnTo>
                    <a:pt x="0" y="48161"/>
                  </a:lnTo>
                  <a:cubicBezTo>
                    <a:pt x="0" y="35388"/>
                    <a:pt x="5074" y="23138"/>
                    <a:pt x="14106" y="14106"/>
                  </a:cubicBezTo>
                  <a:cubicBezTo>
                    <a:pt x="23138" y="5074"/>
                    <a:pt x="35388" y="0"/>
                    <a:pt x="48161"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7" name="TextBox 17"/>
            <p:cNvSpPr txBox="1"/>
            <p:nvPr/>
          </p:nvSpPr>
          <p:spPr>
            <a:xfrm>
              <a:off x="0" y="-9525"/>
              <a:ext cx="2159231" cy="1527360"/>
            </a:xfrm>
            <a:prstGeom prst="rect">
              <a:avLst/>
            </a:prstGeom>
          </p:spPr>
          <p:txBody>
            <a:bodyPr lIns="50800" tIns="50800" rIns="50800" bIns="50800" rtlCol="0" anchor="ctr"/>
            <a:lstStyle/>
            <a:p>
              <a:pPr algn="ctr">
                <a:lnSpc>
                  <a:spcPts val="2500"/>
                </a:lnSpc>
              </a:pPr>
              <a:endParaRPr/>
            </a:p>
          </p:txBody>
        </p:sp>
      </p:grpSp>
      <p:sp>
        <p:nvSpPr>
          <p:cNvPr id="18" name="TextBox 18"/>
          <p:cNvSpPr txBox="1"/>
          <p:nvPr/>
        </p:nvSpPr>
        <p:spPr>
          <a:xfrm>
            <a:off x="1755552" y="2572182"/>
            <a:ext cx="3741230" cy="592550"/>
          </a:xfrm>
          <a:prstGeom prst="rect">
            <a:avLst/>
          </a:prstGeom>
        </p:spPr>
        <p:txBody>
          <a:bodyPr lIns="0" tIns="0" rIns="0" bIns="0" rtlCol="0" anchor="t">
            <a:spAutoFit/>
          </a:bodyPr>
          <a:lstStyle/>
          <a:p>
            <a:pPr algn="l">
              <a:lnSpc>
                <a:spcPts val="4417"/>
              </a:lnSpc>
            </a:pPr>
            <a:r>
              <a:rPr lang="en-US" sz="3534">
                <a:solidFill>
                  <a:srgbClr val="FFFFFF"/>
                </a:solidFill>
                <a:latin typeface="Angelica"/>
                <a:ea typeface="Angelica"/>
                <a:cs typeface="Angelica"/>
                <a:sym typeface="Angelica"/>
              </a:rPr>
              <a:t>МАҚСАТЫ</a:t>
            </a:r>
          </a:p>
        </p:txBody>
      </p:sp>
      <p:sp>
        <p:nvSpPr>
          <p:cNvPr id="19" name="TextBox 19"/>
          <p:cNvSpPr txBox="1"/>
          <p:nvPr/>
        </p:nvSpPr>
        <p:spPr>
          <a:xfrm>
            <a:off x="1755552" y="4427175"/>
            <a:ext cx="3397709" cy="557761"/>
          </a:xfrm>
          <a:prstGeom prst="rect">
            <a:avLst/>
          </a:prstGeom>
        </p:spPr>
        <p:txBody>
          <a:bodyPr lIns="0" tIns="0" rIns="0" bIns="0" rtlCol="0" anchor="t">
            <a:spAutoFit/>
          </a:bodyPr>
          <a:lstStyle/>
          <a:p>
            <a:pPr algn="l">
              <a:lnSpc>
                <a:spcPts val="4228"/>
              </a:lnSpc>
            </a:pPr>
            <a:r>
              <a:rPr lang="en-US" sz="3382">
                <a:solidFill>
                  <a:srgbClr val="FFFFFF"/>
                </a:solidFill>
                <a:latin typeface="Angelica"/>
                <a:ea typeface="Angelica"/>
                <a:cs typeface="Angelica"/>
                <a:sym typeface="Angelica"/>
              </a:rPr>
              <a:t>МІНДЕТІ</a:t>
            </a:r>
          </a:p>
        </p:txBody>
      </p:sp>
      <p:sp>
        <p:nvSpPr>
          <p:cNvPr id="20" name="TextBox 20"/>
          <p:cNvSpPr txBox="1"/>
          <p:nvPr/>
        </p:nvSpPr>
        <p:spPr>
          <a:xfrm>
            <a:off x="1755552" y="4956361"/>
            <a:ext cx="7489934" cy="1046101"/>
          </a:xfrm>
          <a:prstGeom prst="rect">
            <a:avLst/>
          </a:prstGeom>
        </p:spPr>
        <p:txBody>
          <a:bodyPr lIns="0" tIns="0" rIns="0" bIns="0" rtlCol="0" anchor="t">
            <a:spAutoFit/>
          </a:bodyPr>
          <a:lstStyle/>
          <a:p>
            <a:pPr algn="l">
              <a:lnSpc>
                <a:spcPts val="2116"/>
              </a:lnSpc>
            </a:pPr>
            <a:r>
              <a:rPr lang="en-US" sz="1511">
                <a:solidFill>
                  <a:srgbClr val="FFFFFF"/>
                </a:solidFill>
                <a:latin typeface="Garet"/>
                <a:ea typeface="Garet"/>
                <a:cs typeface="Garet"/>
                <a:sym typeface="Garet"/>
              </a:rPr>
              <a:t>Деректер жинау</a:t>
            </a:r>
          </a:p>
          <a:p>
            <a:pPr algn="l">
              <a:lnSpc>
                <a:spcPts val="2116"/>
              </a:lnSpc>
            </a:pPr>
            <a:r>
              <a:rPr lang="en-US" sz="1511">
                <a:solidFill>
                  <a:srgbClr val="FFFFFF"/>
                </a:solidFill>
                <a:latin typeface="Garet"/>
                <a:ea typeface="Garet"/>
                <a:cs typeface="Garet"/>
                <a:sym typeface="Garet"/>
              </a:rPr>
              <a:t>Экзоқаңқа технологиясың мүмкіндіктерін зерттеу</a:t>
            </a:r>
          </a:p>
          <a:p>
            <a:pPr algn="l">
              <a:lnSpc>
                <a:spcPts val="2116"/>
              </a:lnSpc>
            </a:pPr>
            <a:r>
              <a:rPr lang="en-US" sz="1511">
                <a:solidFill>
                  <a:srgbClr val="FFFFFF"/>
                </a:solidFill>
                <a:latin typeface="Garet"/>
                <a:ea typeface="Garet"/>
                <a:cs typeface="Garet"/>
                <a:sym typeface="Garet"/>
              </a:rPr>
              <a:t>Экзоқаңқа технологиясының ғарышқа бейімдеу жолдарын қарастыру</a:t>
            </a:r>
          </a:p>
          <a:p>
            <a:pPr marL="0" lvl="0" indent="0" algn="l">
              <a:lnSpc>
                <a:spcPts val="2116"/>
              </a:lnSpc>
              <a:spcBef>
                <a:spcPct val="0"/>
              </a:spcBef>
            </a:pPr>
            <a:r>
              <a:rPr lang="en-US" sz="1511">
                <a:solidFill>
                  <a:srgbClr val="FFFFFF"/>
                </a:solidFill>
                <a:latin typeface="Garet"/>
                <a:ea typeface="Garet"/>
                <a:cs typeface="Garet"/>
                <a:sym typeface="Garet"/>
              </a:rPr>
              <a:t>Теориялық тұрғыда талдап, қарастыру</a:t>
            </a:r>
          </a:p>
        </p:txBody>
      </p:sp>
      <p:sp>
        <p:nvSpPr>
          <p:cNvPr id="21" name="TextBox 21"/>
          <p:cNvSpPr txBox="1"/>
          <p:nvPr/>
        </p:nvSpPr>
        <p:spPr>
          <a:xfrm>
            <a:off x="1755552" y="3136156"/>
            <a:ext cx="5870719" cy="1015252"/>
          </a:xfrm>
          <a:prstGeom prst="rect">
            <a:avLst/>
          </a:prstGeom>
        </p:spPr>
        <p:txBody>
          <a:bodyPr lIns="0" tIns="0" rIns="0" bIns="0" rtlCol="0" anchor="t">
            <a:spAutoFit/>
          </a:bodyPr>
          <a:lstStyle/>
          <a:p>
            <a:pPr algn="l">
              <a:lnSpc>
                <a:spcPts val="2052"/>
              </a:lnSpc>
            </a:pPr>
            <a:r>
              <a:rPr lang="en-US" sz="1465">
                <a:solidFill>
                  <a:srgbClr val="FFFFFF"/>
                </a:solidFill>
                <a:latin typeface="Garet"/>
                <a:ea typeface="Garet"/>
                <a:cs typeface="Garet"/>
                <a:sym typeface="Garet"/>
              </a:rPr>
              <a:t>Экзоқаңқа технологиясы ерекше жандардың ғарышқа бейімдеуде қолдану жолдарын зерттеу және инклюзивті ғарыштық зерттеулерге арналған ұсыныстар әзірлеу</a:t>
            </a:r>
          </a:p>
          <a:p>
            <a:pPr marL="0" lvl="0" indent="0" algn="l">
              <a:lnSpc>
                <a:spcPts val="2052"/>
              </a:lnSpc>
              <a:spcBef>
                <a:spcPct val="0"/>
              </a:spcBef>
            </a:pPr>
            <a:endParaRPr lang="en-US" sz="1465">
              <a:solidFill>
                <a:srgbClr val="FFFFFF"/>
              </a:solidFill>
              <a:latin typeface="Garet"/>
              <a:ea typeface="Garet"/>
              <a:cs typeface="Garet"/>
              <a:sym typeface="Garet"/>
            </a:endParaRPr>
          </a:p>
        </p:txBody>
      </p:sp>
      <p:sp>
        <p:nvSpPr>
          <p:cNvPr id="22" name="TextBox 22"/>
          <p:cNvSpPr txBox="1"/>
          <p:nvPr/>
        </p:nvSpPr>
        <p:spPr>
          <a:xfrm>
            <a:off x="1755552" y="6526980"/>
            <a:ext cx="4866764" cy="557761"/>
          </a:xfrm>
          <a:prstGeom prst="rect">
            <a:avLst/>
          </a:prstGeom>
        </p:spPr>
        <p:txBody>
          <a:bodyPr lIns="0" tIns="0" rIns="0" bIns="0" rtlCol="0" anchor="t">
            <a:spAutoFit/>
          </a:bodyPr>
          <a:lstStyle/>
          <a:p>
            <a:pPr algn="l">
              <a:lnSpc>
                <a:spcPts val="4228"/>
              </a:lnSpc>
            </a:pPr>
            <a:r>
              <a:rPr lang="en-US" sz="3382">
                <a:solidFill>
                  <a:srgbClr val="FFFFFF"/>
                </a:solidFill>
                <a:latin typeface="Angelica"/>
                <a:ea typeface="Angelica"/>
                <a:cs typeface="Angelica"/>
                <a:sym typeface="Angelica"/>
              </a:rPr>
              <a:t>ЗЕРТТЕУ ӘДІСТЕРІ</a:t>
            </a:r>
          </a:p>
        </p:txBody>
      </p:sp>
      <p:sp>
        <p:nvSpPr>
          <p:cNvPr id="23" name="TextBox 23"/>
          <p:cNvSpPr txBox="1"/>
          <p:nvPr/>
        </p:nvSpPr>
        <p:spPr>
          <a:xfrm>
            <a:off x="1755552" y="7093694"/>
            <a:ext cx="7489934" cy="254159"/>
          </a:xfrm>
          <a:prstGeom prst="rect">
            <a:avLst/>
          </a:prstGeom>
        </p:spPr>
        <p:txBody>
          <a:bodyPr lIns="0" tIns="0" rIns="0" bIns="0" rtlCol="0" anchor="t">
            <a:spAutoFit/>
          </a:bodyPr>
          <a:lstStyle/>
          <a:p>
            <a:pPr marL="0" lvl="0" indent="0" algn="l">
              <a:lnSpc>
                <a:spcPts val="2116"/>
              </a:lnSpc>
              <a:spcBef>
                <a:spcPct val="0"/>
              </a:spcBef>
            </a:pPr>
            <a:r>
              <a:rPr lang="en-US" sz="1511">
                <a:solidFill>
                  <a:srgbClr val="FFFFFF"/>
                </a:solidFill>
                <a:latin typeface="Garet"/>
                <a:ea typeface="Garet"/>
                <a:cs typeface="Garet"/>
                <a:sym typeface="Garet"/>
              </a:rPr>
              <a:t>Әдебиеттерге шолу жасап, теориялық тұрғыда талдау</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3370489" y="2635253"/>
            <a:ext cx="11547022" cy="5857866"/>
            <a:chOff x="0" y="0"/>
            <a:chExt cx="3041191" cy="1542812"/>
          </a:xfrm>
        </p:grpSpPr>
        <p:sp>
          <p:nvSpPr>
            <p:cNvPr id="10" name="Freeform 10"/>
            <p:cNvSpPr/>
            <p:nvPr/>
          </p:nvSpPr>
          <p:spPr>
            <a:xfrm>
              <a:off x="0" y="0"/>
              <a:ext cx="3041191" cy="1542813"/>
            </a:xfrm>
            <a:custGeom>
              <a:avLst/>
              <a:gdLst/>
              <a:ahLst/>
              <a:cxnLst/>
              <a:rect l="l" t="t" r="r" b="b"/>
              <a:pathLst>
                <a:path w="3041191" h="1542813">
                  <a:moveTo>
                    <a:pt x="34194" y="0"/>
                  </a:moveTo>
                  <a:lnTo>
                    <a:pt x="3006997" y="0"/>
                  </a:lnTo>
                  <a:cubicBezTo>
                    <a:pt x="3016066" y="0"/>
                    <a:pt x="3024763" y="3603"/>
                    <a:pt x="3031176" y="10015"/>
                  </a:cubicBezTo>
                  <a:cubicBezTo>
                    <a:pt x="3037589" y="16428"/>
                    <a:pt x="3041191" y="25125"/>
                    <a:pt x="3041191" y="34194"/>
                  </a:cubicBezTo>
                  <a:lnTo>
                    <a:pt x="3041191" y="1508619"/>
                  </a:lnTo>
                  <a:cubicBezTo>
                    <a:pt x="3041191" y="1517687"/>
                    <a:pt x="3037589" y="1526385"/>
                    <a:pt x="3031176" y="1532797"/>
                  </a:cubicBezTo>
                  <a:cubicBezTo>
                    <a:pt x="3024763" y="1539210"/>
                    <a:pt x="3016066" y="1542813"/>
                    <a:pt x="3006997" y="1542813"/>
                  </a:cubicBezTo>
                  <a:lnTo>
                    <a:pt x="34194" y="1542813"/>
                  </a:lnTo>
                  <a:cubicBezTo>
                    <a:pt x="25125" y="1542813"/>
                    <a:pt x="16428" y="1539210"/>
                    <a:pt x="10015" y="1532797"/>
                  </a:cubicBezTo>
                  <a:cubicBezTo>
                    <a:pt x="3603" y="1526385"/>
                    <a:pt x="0" y="1517687"/>
                    <a:pt x="0" y="1508619"/>
                  </a:cubicBezTo>
                  <a:lnTo>
                    <a:pt x="0" y="34194"/>
                  </a:lnTo>
                  <a:cubicBezTo>
                    <a:pt x="0" y="25125"/>
                    <a:pt x="3603" y="16428"/>
                    <a:pt x="10015" y="10015"/>
                  </a:cubicBezTo>
                  <a:cubicBezTo>
                    <a:pt x="16428" y="3603"/>
                    <a:pt x="25125" y="0"/>
                    <a:pt x="34194"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1" name="TextBox 11"/>
            <p:cNvSpPr txBox="1"/>
            <p:nvPr/>
          </p:nvSpPr>
          <p:spPr>
            <a:xfrm>
              <a:off x="0" y="-9525"/>
              <a:ext cx="3041191" cy="1552337"/>
            </a:xfrm>
            <a:prstGeom prst="rect">
              <a:avLst/>
            </a:prstGeom>
          </p:spPr>
          <p:txBody>
            <a:bodyPr lIns="50800" tIns="50800" rIns="50800" bIns="50800" rtlCol="0" anchor="ctr"/>
            <a:lstStyle/>
            <a:p>
              <a:pPr algn="ctr">
                <a:lnSpc>
                  <a:spcPts val="2500"/>
                </a:lnSpc>
              </a:pPr>
              <a:endParaRPr/>
            </a:p>
          </p:txBody>
        </p:sp>
      </p:grpSp>
      <p:sp>
        <p:nvSpPr>
          <p:cNvPr id="12" name="TextBox 12"/>
          <p:cNvSpPr txBox="1"/>
          <p:nvPr/>
        </p:nvSpPr>
        <p:spPr>
          <a:xfrm>
            <a:off x="6173778" y="3584478"/>
            <a:ext cx="5940444" cy="1155700"/>
          </a:xfrm>
          <a:prstGeom prst="rect">
            <a:avLst/>
          </a:prstGeom>
        </p:spPr>
        <p:txBody>
          <a:bodyPr lIns="0" tIns="0" rIns="0" bIns="0" rtlCol="0" anchor="t">
            <a:spAutoFit/>
          </a:bodyPr>
          <a:lstStyle/>
          <a:p>
            <a:pPr algn="ctr">
              <a:lnSpc>
                <a:spcPts val="8749"/>
              </a:lnSpc>
            </a:pPr>
            <a:r>
              <a:rPr lang="en-US" sz="6999">
                <a:solidFill>
                  <a:srgbClr val="FFFFFF"/>
                </a:solidFill>
                <a:latin typeface="Angelica"/>
                <a:ea typeface="Angelica"/>
                <a:cs typeface="Angelica"/>
                <a:sym typeface="Angelica"/>
              </a:rPr>
              <a:t>САЯХАТ</a:t>
            </a:r>
          </a:p>
        </p:txBody>
      </p:sp>
      <p:sp>
        <p:nvSpPr>
          <p:cNvPr id="13" name="TextBox 13"/>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4" name="TextBox 14"/>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5" name="TextBox 15"/>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6" name="TextBox 16"/>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7" name="TextBox 17"/>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8" name="TextBox 18"/>
          <p:cNvSpPr txBox="1"/>
          <p:nvPr/>
        </p:nvSpPr>
        <p:spPr>
          <a:xfrm>
            <a:off x="7135057" y="3043619"/>
            <a:ext cx="4017885" cy="660400"/>
          </a:xfrm>
          <a:prstGeom prst="rect">
            <a:avLst/>
          </a:prstGeom>
        </p:spPr>
        <p:txBody>
          <a:bodyPr lIns="0" tIns="0" rIns="0" bIns="0" rtlCol="0" anchor="t">
            <a:spAutoFit/>
          </a:bodyPr>
          <a:lstStyle/>
          <a:p>
            <a:pPr algn="ctr">
              <a:lnSpc>
                <a:spcPts val="4999"/>
              </a:lnSpc>
            </a:pPr>
            <a:r>
              <a:rPr lang="en-US" sz="3999">
                <a:solidFill>
                  <a:srgbClr val="FFFFFF"/>
                </a:solidFill>
                <a:latin typeface="Angelica"/>
                <a:ea typeface="Angelica"/>
                <a:cs typeface="Angelica"/>
                <a:sym typeface="Angelica"/>
              </a:rPr>
              <a:t>ҒАРЫШҚА</a:t>
            </a:r>
          </a:p>
        </p:txBody>
      </p:sp>
      <p:sp>
        <p:nvSpPr>
          <p:cNvPr id="19" name="TextBox 19"/>
          <p:cNvSpPr txBox="1"/>
          <p:nvPr/>
        </p:nvSpPr>
        <p:spPr>
          <a:xfrm>
            <a:off x="3998974" y="4692553"/>
            <a:ext cx="10291172" cy="2824182"/>
          </a:xfrm>
          <a:prstGeom prst="rect">
            <a:avLst/>
          </a:prstGeom>
        </p:spPr>
        <p:txBody>
          <a:bodyPr lIns="0" tIns="0" rIns="0" bIns="0" rtlCol="0" anchor="t">
            <a:spAutoFit/>
          </a:bodyPr>
          <a:lstStyle/>
          <a:p>
            <a:pPr marL="0" lvl="0" indent="0" algn="ctr">
              <a:lnSpc>
                <a:spcPts val="3247"/>
              </a:lnSpc>
              <a:spcBef>
                <a:spcPct val="0"/>
              </a:spcBef>
            </a:pPr>
            <a:r>
              <a:rPr lang="en-US" sz="2319">
                <a:solidFill>
                  <a:srgbClr val="FFFFFF"/>
                </a:solidFill>
                <a:latin typeface="Garet"/>
                <a:ea typeface="Garet"/>
                <a:cs typeface="Garet"/>
                <a:sym typeface="Garet"/>
              </a:rPr>
              <a:t>Ғарышты игере бастағанымызға 60 жылдан астам уақытболды. Уақыт өте келе технологиялар дамуда, бұғандәлел ғарышқа сапар шегу мүмкіндігі жыл сайын артуда. 2004 жылдан бастап ғарыш туризмі пайда болып, жекеменшікті компаниялардың арқасында 137 адамғарыш кеңістігіне шықты: ХҒС (400км) – на 13 адам, алсуборбитаға (100км ға дейін) 120 адам ұшқан болатын.</a:t>
            </a:r>
          </a:p>
          <a:p>
            <a:pPr marL="0" lvl="0" indent="0" algn="ctr">
              <a:lnSpc>
                <a:spcPts val="3247"/>
              </a:lnSpc>
              <a:spcBef>
                <a:spcPct val="0"/>
              </a:spcBef>
            </a:pPr>
            <a:endParaRPr lang="en-US" sz="2319">
              <a:solidFill>
                <a:srgbClr val="FFFFFF"/>
              </a:solidFill>
              <a:latin typeface="Garet"/>
              <a:ea typeface="Garet"/>
              <a:cs typeface="Garet"/>
              <a:sym typeface="Gar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6"/>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827939" y="2909562"/>
            <a:ext cx="3474482" cy="4984425"/>
            <a:chOff x="0" y="0"/>
            <a:chExt cx="915090" cy="1312770"/>
          </a:xfrm>
        </p:grpSpPr>
        <p:sp>
          <p:nvSpPr>
            <p:cNvPr id="10" name="Freeform 10"/>
            <p:cNvSpPr/>
            <p:nvPr/>
          </p:nvSpPr>
          <p:spPr>
            <a:xfrm>
              <a:off x="0" y="0"/>
              <a:ext cx="915090" cy="1312770"/>
            </a:xfrm>
            <a:custGeom>
              <a:avLst/>
              <a:gdLst/>
              <a:ahLst/>
              <a:cxnLst/>
              <a:rect l="l" t="t" r="r" b="b"/>
              <a:pathLst>
                <a:path w="915090" h="1312770">
                  <a:moveTo>
                    <a:pt x="113639" y="0"/>
                  </a:moveTo>
                  <a:lnTo>
                    <a:pt x="801450" y="0"/>
                  </a:lnTo>
                  <a:cubicBezTo>
                    <a:pt x="831590" y="0"/>
                    <a:pt x="860494" y="11973"/>
                    <a:pt x="881806" y="33284"/>
                  </a:cubicBezTo>
                  <a:cubicBezTo>
                    <a:pt x="903117" y="54596"/>
                    <a:pt x="915090" y="83500"/>
                    <a:pt x="915090" y="113639"/>
                  </a:cubicBezTo>
                  <a:lnTo>
                    <a:pt x="915090" y="1199131"/>
                  </a:lnTo>
                  <a:cubicBezTo>
                    <a:pt x="915090" y="1229270"/>
                    <a:pt x="903117" y="1258175"/>
                    <a:pt x="881806" y="1279486"/>
                  </a:cubicBezTo>
                  <a:cubicBezTo>
                    <a:pt x="860494" y="1300798"/>
                    <a:pt x="831590" y="1312770"/>
                    <a:pt x="801450" y="1312770"/>
                  </a:cubicBezTo>
                  <a:lnTo>
                    <a:pt x="113639" y="1312770"/>
                  </a:lnTo>
                  <a:cubicBezTo>
                    <a:pt x="83500" y="1312770"/>
                    <a:pt x="54596" y="1300798"/>
                    <a:pt x="33284" y="1279486"/>
                  </a:cubicBezTo>
                  <a:cubicBezTo>
                    <a:pt x="11973" y="1258175"/>
                    <a:pt x="0" y="1229270"/>
                    <a:pt x="0" y="1199131"/>
                  </a:cubicBezTo>
                  <a:lnTo>
                    <a:pt x="0" y="113639"/>
                  </a:lnTo>
                  <a:cubicBezTo>
                    <a:pt x="0" y="83500"/>
                    <a:pt x="11973" y="54596"/>
                    <a:pt x="33284" y="33284"/>
                  </a:cubicBezTo>
                  <a:cubicBezTo>
                    <a:pt x="54596" y="11973"/>
                    <a:pt x="83500" y="0"/>
                    <a:pt x="113639"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1" name="TextBox 11"/>
            <p:cNvSpPr txBox="1"/>
            <p:nvPr/>
          </p:nvSpPr>
          <p:spPr>
            <a:xfrm>
              <a:off x="0" y="-9525"/>
              <a:ext cx="915090" cy="1322295"/>
            </a:xfrm>
            <a:prstGeom prst="rect">
              <a:avLst/>
            </a:prstGeom>
          </p:spPr>
          <p:txBody>
            <a:bodyPr lIns="50800" tIns="50800" rIns="50800" bIns="50800" rtlCol="0" anchor="ctr"/>
            <a:lstStyle/>
            <a:p>
              <a:pPr algn="ctr">
                <a:lnSpc>
                  <a:spcPts val="2500"/>
                </a:lnSpc>
              </a:pPr>
              <a:endParaRPr/>
            </a:p>
          </p:txBody>
        </p:sp>
      </p:grpSp>
      <p:sp>
        <p:nvSpPr>
          <p:cNvPr id="12" name="Freeform 12"/>
          <p:cNvSpPr/>
          <p:nvPr/>
        </p:nvSpPr>
        <p:spPr>
          <a:xfrm>
            <a:off x="6338763" y="3185787"/>
            <a:ext cx="4256549" cy="3192411"/>
          </a:xfrm>
          <a:custGeom>
            <a:avLst/>
            <a:gdLst/>
            <a:ahLst/>
            <a:cxnLst/>
            <a:rect l="l" t="t" r="r" b="b"/>
            <a:pathLst>
              <a:path w="4256549" h="3192411">
                <a:moveTo>
                  <a:pt x="0" y="0"/>
                </a:moveTo>
                <a:lnTo>
                  <a:pt x="4256549" y="0"/>
                </a:lnTo>
                <a:lnTo>
                  <a:pt x="4256549" y="3192411"/>
                </a:lnTo>
                <a:lnTo>
                  <a:pt x="0" y="3192411"/>
                </a:lnTo>
                <a:lnTo>
                  <a:pt x="0" y="0"/>
                </a:lnTo>
                <a:close/>
              </a:path>
            </a:pathLst>
          </a:custGeom>
          <a:blipFill>
            <a:blip r:embed="rId7"/>
            <a:stretch>
              <a:fillRect/>
            </a:stretch>
          </a:blipFill>
        </p:spPr>
      </p:sp>
      <p:sp>
        <p:nvSpPr>
          <p:cNvPr id="13" name="Freeform 13"/>
          <p:cNvSpPr/>
          <p:nvPr/>
        </p:nvSpPr>
        <p:spPr>
          <a:xfrm>
            <a:off x="8305048" y="4781992"/>
            <a:ext cx="2762052" cy="2762052"/>
          </a:xfrm>
          <a:custGeom>
            <a:avLst/>
            <a:gdLst/>
            <a:ahLst/>
            <a:cxnLst/>
            <a:rect l="l" t="t" r="r" b="b"/>
            <a:pathLst>
              <a:path w="2762052" h="2762052">
                <a:moveTo>
                  <a:pt x="0" y="0"/>
                </a:moveTo>
                <a:lnTo>
                  <a:pt x="2762052" y="0"/>
                </a:lnTo>
                <a:lnTo>
                  <a:pt x="2762052" y="2762052"/>
                </a:lnTo>
                <a:lnTo>
                  <a:pt x="0" y="2762052"/>
                </a:lnTo>
                <a:lnTo>
                  <a:pt x="0" y="0"/>
                </a:lnTo>
                <a:close/>
              </a:path>
            </a:pathLst>
          </a:custGeom>
          <a:blipFill>
            <a:blip r:embed="rId8"/>
            <a:stretch>
              <a:fillRect/>
            </a:stretch>
          </a:blipFill>
        </p:spPr>
      </p:sp>
      <p:grpSp>
        <p:nvGrpSpPr>
          <p:cNvPr id="14" name="Group 14"/>
          <p:cNvGrpSpPr/>
          <p:nvPr/>
        </p:nvGrpSpPr>
        <p:grpSpPr>
          <a:xfrm>
            <a:off x="12637917" y="2949934"/>
            <a:ext cx="3474482" cy="4984425"/>
            <a:chOff x="0" y="0"/>
            <a:chExt cx="915090" cy="1312770"/>
          </a:xfrm>
        </p:grpSpPr>
        <p:sp>
          <p:nvSpPr>
            <p:cNvPr id="15" name="Freeform 15"/>
            <p:cNvSpPr/>
            <p:nvPr/>
          </p:nvSpPr>
          <p:spPr>
            <a:xfrm>
              <a:off x="0" y="0"/>
              <a:ext cx="915090" cy="1312770"/>
            </a:xfrm>
            <a:custGeom>
              <a:avLst/>
              <a:gdLst/>
              <a:ahLst/>
              <a:cxnLst/>
              <a:rect l="l" t="t" r="r" b="b"/>
              <a:pathLst>
                <a:path w="915090" h="1312770">
                  <a:moveTo>
                    <a:pt x="113639" y="0"/>
                  </a:moveTo>
                  <a:lnTo>
                    <a:pt x="801450" y="0"/>
                  </a:lnTo>
                  <a:cubicBezTo>
                    <a:pt x="831590" y="0"/>
                    <a:pt x="860494" y="11973"/>
                    <a:pt x="881806" y="33284"/>
                  </a:cubicBezTo>
                  <a:cubicBezTo>
                    <a:pt x="903117" y="54596"/>
                    <a:pt x="915090" y="83500"/>
                    <a:pt x="915090" y="113639"/>
                  </a:cubicBezTo>
                  <a:lnTo>
                    <a:pt x="915090" y="1199131"/>
                  </a:lnTo>
                  <a:cubicBezTo>
                    <a:pt x="915090" y="1229270"/>
                    <a:pt x="903117" y="1258175"/>
                    <a:pt x="881806" y="1279486"/>
                  </a:cubicBezTo>
                  <a:cubicBezTo>
                    <a:pt x="860494" y="1300798"/>
                    <a:pt x="831590" y="1312770"/>
                    <a:pt x="801450" y="1312770"/>
                  </a:cubicBezTo>
                  <a:lnTo>
                    <a:pt x="113639" y="1312770"/>
                  </a:lnTo>
                  <a:cubicBezTo>
                    <a:pt x="83500" y="1312770"/>
                    <a:pt x="54596" y="1300798"/>
                    <a:pt x="33284" y="1279486"/>
                  </a:cubicBezTo>
                  <a:cubicBezTo>
                    <a:pt x="11973" y="1258175"/>
                    <a:pt x="0" y="1229270"/>
                    <a:pt x="0" y="1199131"/>
                  </a:cubicBezTo>
                  <a:lnTo>
                    <a:pt x="0" y="113639"/>
                  </a:lnTo>
                  <a:cubicBezTo>
                    <a:pt x="0" y="83500"/>
                    <a:pt x="11973" y="54596"/>
                    <a:pt x="33284" y="33284"/>
                  </a:cubicBezTo>
                  <a:cubicBezTo>
                    <a:pt x="54596" y="11973"/>
                    <a:pt x="83500" y="0"/>
                    <a:pt x="113639"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6" name="TextBox 16"/>
            <p:cNvSpPr txBox="1"/>
            <p:nvPr/>
          </p:nvSpPr>
          <p:spPr>
            <a:xfrm>
              <a:off x="0" y="-9525"/>
              <a:ext cx="915090" cy="1322295"/>
            </a:xfrm>
            <a:prstGeom prst="rect">
              <a:avLst/>
            </a:prstGeom>
          </p:spPr>
          <p:txBody>
            <a:bodyPr lIns="50800" tIns="50800" rIns="50800" bIns="50800" rtlCol="0" anchor="ctr"/>
            <a:lstStyle/>
            <a:p>
              <a:pPr algn="ctr">
                <a:lnSpc>
                  <a:spcPts val="2500"/>
                </a:lnSpc>
              </a:pPr>
              <a:endParaRPr/>
            </a:p>
          </p:txBody>
        </p:sp>
      </p:grpSp>
      <p:pic>
        <p:nvPicPr>
          <p:cNvPr id="17" name="Picture 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t="9571" b="9571"/>
          <a:stretch>
            <a:fillRect/>
          </a:stretch>
        </p:blipFill>
        <p:spPr>
          <a:xfrm>
            <a:off x="2346082" y="3248757"/>
            <a:ext cx="2438195" cy="4386780"/>
          </a:xfrm>
          <a:prstGeom prst="rect">
            <a:avLst/>
          </a:prstGeom>
        </p:spPr>
      </p:pic>
      <p:pic>
        <p:nvPicPr>
          <p:cNvPr id="18" name="Picture 18">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t="14068" b="14068"/>
          <a:stretch>
            <a:fillRect/>
          </a:stretch>
        </p:blipFill>
        <p:spPr>
          <a:xfrm>
            <a:off x="12983789" y="3268523"/>
            <a:ext cx="2782738" cy="4449750"/>
          </a:xfrm>
          <a:prstGeom prst="rect">
            <a:avLst/>
          </a:prstGeom>
        </p:spPr>
      </p:pic>
      <p:sp>
        <p:nvSpPr>
          <p:cNvPr id="19" name="TextBox 19"/>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20" name="TextBox 20"/>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21" name="TextBox 21"/>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22" name="TextBox 22"/>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23" name="TextBox 23"/>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24" name="TextBox 24"/>
          <p:cNvSpPr txBox="1"/>
          <p:nvPr/>
        </p:nvSpPr>
        <p:spPr>
          <a:xfrm>
            <a:off x="2982683" y="1478361"/>
            <a:ext cx="12323754" cy="1431201"/>
          </a:xfrm>
          <a:prstGeom prst="rect">
            <a:avLst/>
          </a:prstGeom>
        </p:spPr>
        <p:txBody>
          <a:bodyPr lIns="0" tIns="0" rIns="0" bIns="0" rtlCol="0" anchor="t">
            <a:spAutoFit/>
          </a:bodyPr>
          <a:lstStyle/>
          <a:p>
            <a:pPr algn="ctr">
              <a:lnSpc>
                <a:spcPts val="5552"/>
              </a:lnSpc>
            </a:pPr>
            <a:r>
              <a:rPr lang="en-US" sz="4441">
                <a:solidFill>
                  <a:srgbClr val="FFFFFF"/>
                </a:solidFill>
                <a:latin typeface="Angelica"/>
                <a:ea typeface="Angelica"/>
                <a:cs typeface="Angelica"/>
                <a:sym typeface="Angelica"/>
              </a:rPr>
              <a:t>ҒАРЫШҚА ҚАНДАЙ АДАМДАР САЯХАТТАЙ АЛАДЫ?</a:t>
            </a:r>
          </a:p>
        </p:txBody>
      </p:sp>
      <p:sp>
        <p:nvSpPr>
          <p:cNvPr id="25" name="TextBox 25"/>
          <p:cNvSpPr txBox="1"/>
          <p:nvPr/>
        </p:nvSpPr>
        <p:spPr>
          <a:xfrm>
            <a:off x="1139196" y="8067709"/>
            <a:ext cx="4851968" cy="569459"/>
          </a:xfrm>
          <a:prstGeom prst="rect">
            <a:avLst/>
          </a:prstGeom>
        </p:spPr>
        <p:txBody>
          <a:bodyPr lIns="0" tIns="0" rIns="0" bIns="0" rtlCol="0" anchor="t">
            <a:spAutoFit/>
          </a:bodyPr>
          <a:lstStyle/>
          <a:p>
            <a:pPr algn="l">
              <a:lnSpc>
                <a:spcPts val="2276"/>
              </a:lnSpc>
            </a:pPr>
            <a:r>
              <a:rPr lang="en-US" sz="1821">
                <a:solidFill>
                  <a:srgbClr val="FFFFFF"/>
                </a:solidFill>
                <a:latin typeface="Montserrat"/>
                <a:ea typeface="Montserrat"/>
                <a:cs typeface="Montserrat"/>
                <a:sym typeface="Montserrat"/>
              </a:rPr>
              <a:t>“ФИЗИКАНЫҢ АЭРОДИНАМИКАСЫН БІЛУІ ҚАЖЕТ…”</a:t>
            </a:r>
          </a:p>
        </p:txBody>
      </p:sp>
      <p:sp>
        <p:nvSpPr>
          <p:cNvPr id="26" name="TextBox 26"/>
          <p:cNvSpPr txBox="1"/>
          <p:nvPr/>
        </p:nvSpPr>
        <p:spPr>
          <a:xfrm>
            <a:off x="7197047" y="7924834"/>
            <a:ext cx="4851968" cy="855209"/>
          </a:xfrm>
          <a:prstGeom prst="rect">
            <a:avLst/>
          </a:prstGeom>
        </p:spPr>
        <p:txBody>
          <a:bodyPr lIns="0" tIns="0" rIns="0" bIns="0" rtlCol="0" anchor="t">
            <a:spAutoFit/>
          </a:bodyPr>
          <a:lstStyle/>
          <a:p>
            <a:pPr algn="l">
              <a:lnSpc>
                <a:spcPts val="2276"/>
              </a:lnSpc>
            </a:pPr>
            <a:r>
              <a:rPr lang="en-US" sz="1821">
                <a:solidFill>
                  <a:srgbClr val="FFFFFF"/>
                </a:solidFill>
                <a:latin typeface="Montserrat"/>
                <a:ea typeface="Montserrat"/>
                <a:cs typeface="Montserrat"/>
                <a:sym typeface="Montserrat"/>
              </a:rPr>
              <a:t>ШАЙМЕРДЕНОВА ГУЛЬЖАН МУРАТОВАМЕН КЕҢЕС АЛЫП ОТЫРДЫМ</a:t>
            </a:r>
          </a:p>
        </p:txBody>
      </p:sp>
      <p:sp>
        <p:nvSpPr>
          <p:cNvPr id="27" name="TextBox 27"/>
          <p:cNvSpPr txBox="1"/>
          <p:nvPr/>
        </p:nvSpPr>
        <p:spPr>
          <a:xfrm>
            <a:off x="12049015" y="8067709"/>
            <a:ext cx="4851968" cy="569459"/>
          </a:xfrm>
          <a:prstGeom prst="rect">
            <a:avLst/>
          </a:prstGeom>
        </p:spPr>
        <p:txBody>
          <a:bodyPr lIns="0" tIns="0" rIns="0" bIns="0" rtlCol="0" anchor="t">
            <a:spAutoFit/>
          </a:bodyPr>
          <a:lstStyle/>
          <a:p>
            <a:pPr algn="l">
              <a:lnSpc>
                <a:spcPts val="2276"/>
              </a:lnSpc>
            </a:pPr>
            <a:r>
              <a:rPr lang="en-US" sz="1821">
                <a:solidFill>
                  <a:srgbClr val="FFFFFF"/>
                </a:solidFill>
                <a:latin typeface="Montserrat"/>
                <a:ea typeface="Montserrat"/>
                <a:cs typeface="Montserrat"/>
                <a:sym typeface="Montserrat"/>
              </a:rPr>
              <a:t>11-СЫНЫП ОҚУЛАРЫНАН САУАЛНАМА АЛДЫМ</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7"/>
                </p:tgtEl>
              </p:cMediaNode>
            </p:video>
            <p:video>
              <p:cMediaNode vol="100000">
                <p:cTn id="3" fill="hold" display="0">
                  <p:stCondLst>
                    <p:cond delay="indefinite"/>
                  </p:stCondLst>
                </p:cTn>
                <p:tgtEl>
                  <p:spTgt spid="1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4"/>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1673082" y="2550977"/>
            <a:ext cx="7924296" cy="5185046"/>
            <a:chOff x="0" y="0"/>
            <a:chExt cx="2087057" cy="1365609"/>
          </a:xfrm>
        </p:grpSpPr>
        <p:sp>
          <p:nvSpPr>
            <p:cNvPr id="10" name="Freeform 10"/>
            <p:cNvSpPr/>
            <p:nvPr/>
          </p:nvSpPr>
          <p:spPr>
            <a:xfrm>
              <a:off x="0" y="0"/>
              <a:ext cx="2087057" cy="1365609"/>
            </a:xfrm>
            <a:custGeom>
              <a:avLst/>
              <a:gdLst/>
              <a:ahLst/>
              <a:cxnLst/>
              <a:rect l="l" t="t" r="r" b="b"/>
              <a:pathLst>
                <a:path w="2087057" h="1365609">
                  <a:moveTo>
                    <a:pt x="49826" y="0"/>
                  </a:moveTo>
                  <a:lnTo>
                    <a:pt x="2037231" y="0"/>
                  </a:lnTo>
                  <a:cubicBezTo>
                    <a:pt x="2050446" y="0"/>
                    <a:pt x="2063119" y="5250"/>
                    <a:pt x="2072464" y="14594"/>
                  </a:cubicBezTo>
                  <a:cubicBezTo>
                    <a:pt x="2081808" y="23938"/>
                    <a:pt x="2087057" y="36612"/>
                    <a:pt x="2087057" y="49826"/>
                  </a:cubicBezTo>
                  <a:lnTo>
                    <a:pt x="2087057" y="1315783"/>
                  </a:lnTo>
                  <a:cubicBezTo>
                    <a:pt x="2087057" y="1343301"/>
                    <a:pt x="2064749" y="1365609"/>
                    <a:pt x="2037231" y="1365609"/>
                  </a:cubicBezTo>
                  <a:lnTo>
                    <a:pt x="49826" y="1365609"/>
                  </a:lnTo>
                  <a:cubicBezTo>
                    <a:pt x="22308" y="1365609"/>
                    <a:pt x="0" y="1343301"/>
                    <a:pt x="0" y="1315783"/>
                  </a:cubicBezTo>
                  <a:lnTo>
                    <a:pt x="0" y="49826"/>
                  </a:lnTo>
                  <a:cubicBezTo>
                    <a:pt x="0" y="22308"/>
                    <a:pt x="22308" y="0"/>
                    <a:pt x="49826"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1" name="TextBox 11"/>
            <p:cNvSpPr txBox="1"/>
            <p:nvPr/>
          </p:nvSpPr>
          <p:spPr>
            <a:xfrm>
              <a:off x="0" y="-9525"/>
              <a:ext cx="2087057" cy="1375134"/>
            </a:xfrm>
            <a:prstGeom prst="rect">
              <a:avLst/>
            </a:prstGeom>
          </p:spPr>
          <p:txBody>
            <a:bodyPr lIns="50800" tIns="50800" rIns="50800" bIns="50800" rtlCol="0" anchor="ctr"/>
            <a:lstStyle/>
            <a:p>
              <a:pPr algn="ctr">
                <a:lnSpc>
                  <a:spcPts val="2500"/>
                </a:lnSpc>
              </a:pPr>
              <a:endParaRPr/>
            </a:p>
          </p:txBody>
        </p:sp>
      </p:gr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rcRect/>
          <a:stretch>
            <a:fillRect/>
          </a:stretch>
        </p:blipFill>
        <p:spPr>
          <a:xfrm>
            <a:off x="12697398" y="1760166"/>
            <a:ext cx="3835050" cy="7068292"/>
          </a:xfrm>
          <a:prstGeom prst="rect">
            <a:avLst/>
          </a:prstGeom>
        </p:spPr>
      </p:pic>
      <p:sp>
        <p:nvSpPr>
          <p:cNvPr id="13" name="TextBox 13"/>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4" name="TextBox 14"/>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5" name="TextBox 15"/>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6" name="TextBox 16"/>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7" name="TextBox 17"/>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8" name="TextBox 18"/>
          <p:cNvSpPr txBox="1"/>
          <p:nvPr/>
        </p:nvSpPr>
        <p:spPr>
          <a:xfrm>
            <a:off x="2187238" y="3549236"/>
            <a:ext cx="7471478" cy="1091202"/>
          </a:xfrm>
          <a:prstGeom prst="rect">
            <a:avLst/>
          </a:prstGeom>
        </p:spPr>
        <p:txBody>
          <a:bodyPr lIns="0" tIns="0" rIns="0" bIns="0" rtlCol="0" anchor="t">
            <a:spAutoFit/>
          </a:bodyPr>
          <a:lstStyle/>
          <a:p>
            <a:pPr algn="l">
              <a:lnSpc>
                <a:spcPts val="4206"/>
              </a:lnSpc>
            </a:pPr>
            <a:r>
              <a:rPr lang="en-US" sz="3365">
                <a:solidFill>
                  <a:srgbClr val="FFFFFF"/>
                </a:solidFill>
                <a:latin typeface="Angelica"/>
                <a:ea typeface="Angelica"/>
                <a:cs typeface="Angelica"/>
                <a:sym typeface="Angelica"/>
              </a:rPr>
              <a:t>ЕРЕКШЕ ЖАНДАР ҒАРЫШҚА АТАНА АЛАДЫ МА? </a:t>
            </a:r>
          </a:p>
        </p:txBody>
      </p:sp>
      <p:sp>
        <p:nvSpPr>
          <p:cNvPr id="19" name="TextBox 19"/>
          <p:cNvSpPr txBox="1"/>
          <p:nvPr/>
        </p:nvSpPr>
        <p:spPr>
          <a:xfrm>
            <a:off x="2187238" y="5584308"/>
            <a:ext cx="7208887" cy="935355"/>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Garet"/>
                <a:ea typeface="Garet"/>
                <a:cs typeface="Garet"/>
                <a:sym typeface="Garet"/>
              </a:rPr>
              <a:t> “Ерекше жандар да ғарышқа аттана алады, бірақ болашақта... Экзоқаңқа секілді технологияларды дамытуымызқажет...”</a:t>
            </a:r>
          </a:p>
        </p:txBody>
      </p:sp>
      <p:sp>
        <p:nvSpPr>
          <p:cNvPr id="20" name="TextBox 20"/>
          <p:cNvSpPr txBox="1"/>
          <p:nvPr/>
        </p:nvSpPr>
        <p:spPr>
          <a:xfrm>
            <a:off x="2187238" y="5105400"/>
            <a:ext cx="3680542" cy="339725"/>
          </a:xfrm>
          <a:prstGeom prst="rect">
            <a:avLst/>
          </a:prstGeom>
        </p:spPr>
        <p:txBody>
          <a:bodyPr lIns="0" tIns="0" rIns="0" bIns="0" rtlCol="0" anchor="t">
            <a:spAutoFit/>
          </a:bodyPr>
          <a:lstStyle/>
          <a:p>
            <a:pPr marL="0" lvl="0" indent="0" algn="l">
              <a:lnSpc>
                <a:spcPts val="2800"/>
              </a:lnSpc>
              <a:spcBef>
                <a:spcPct val="0"/>
              </a:spcBef>
            </a:pPr>
            <a:r>
              <a:rPr lang="en-US" sz="2000" b="1">
                <a:solidFill>
                  <a:srgbClr val="FFFFFF"/>
                </a:solidFill>
                <a:latin typeface="Garet Bold"/>
                <a:ea typeface="Garet Bold"/>
                <a:cs typeface="Garet Bold"/>
                <a:sym typeface="Garet Bold"/>
              </a:rPr>
              <a:t>Сұхбат түйіні: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000000">
                      <a:alpha val="100000"/>
                    </a:srgbClr>
                  </a:gs>
                  <a:gs pos="100000">
                    <a:srgbClr val="737373">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sp>
        <p:nvSpPr>
          <p:cNvPr id="9" name="Freeform 9"/>
          <p:cNvSpPr/>
          <p:nvPr/>
        </p:nvSpPr>
        <p:spPr>
          <a:xfrm>
            <a:off x="1789104" y="2202219"/>
            <a:ext cx="5904704" cy="5882562"/>
          </a:xfrm>
          <a:custGeom>
            <a:avLst/>
            <a:gdLst/>
            <a:ahLst/>
            <a:cxnLst/>
            <a:rect l="l" t="t" r="r" b="b"/>
            <a:pathLst>
              <a:path w="5904704" h="5882562">
                <a:moveTo>
                  <a:pt x="0" y="0"/>
                </a:moveTo>
                <a:lnTo>
                  <a:pt x="5904704" y="0"/>
                </a:lnTo>
                <a:lnTo>
                  <a:pt x="5904704" y="5882562"/>
                </a:lnTo>
                <a:lnTo>
                  <a:pt x="0" y="5882562"/>
                </a:lnTo>
                <a:lnTo>
                  <a:pt x="0" y="0"/>
                </a:lnTo>
                <a:close/>
              </a:path>
            </a:pathLst>
          </a:custGeom>
          <a:blipFill>
            <a:blip r:embed="rId3"/>
            <a:stretch>
              <a:fillRect l="-38555" r="-38555"/>
            </a:stretch>
          </a:blipFill>
        </p:spPr>
      </p:sp>
      <p:sp>
        <p:nvSpPr>
          <p:cNvPr id="10" name="TextBox 10"/>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1" name="TextBox 11"/>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2" name="TextBox 12"/>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3" name="TextBox 13"/>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4" name="TextBox 14"/>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5" name="TextBox 15"/>
          <p:cNvSpPr txBox="1"/>
          <p:nvPr/>
        </p:nvSpPr>
        <p:spPr>
          <a:xfrm>
            <a:off x="9144000" y="2106969"/>
            <a:ext cx="8760248" cy="3365500"/>
          </a:xfrm>
          <a:prstGeom prst="rect">
            <a:avLst/>
          </a:prstGeom>
        </p:spPr>
        <p:txBody>
          <a:bodyPr lIns="0" tIns="0" rIns="0" bIns="0" rtlCol="0" anchor="t">
            <a:spAutoFit/>
          </a:bodyPr>
          <a:lstStyle/>
          <a:p>
            <a:pPr algn="l">
              <a:lnSpc>
                <a:spcPts val="8749"/>
              </a:lnSpc>
            </a:pPr>
            <a:r>
              <a:rPr lang="en-US" sz="6999">
                <a:solidFill>
                  <a:srgbClr val="FFFFFF"/>
                </a:solidFill>
                <a:latin typeface="Angelica"/>
                <a:ea typeface="Angelica"/>
                <a:cs typeface="Angelica"/>
                <a:sym typeface="Angelica"/>
              </a:rPr>
              <a:t>ҒАРЫШТЫҢ ИНКЛЮЗИВТІЛІК МӘСЕЛЕСІ </a:t>
            </a:r>
          </a:p>
        </p:txBody>
      </p:sp>
      <p:sp>
        <p:nvSpPr>
          <p:cNvPr id="16" name="TextBox 16"/>
          <p:cNvSpPr txBox="1"/>
          <p:nvPr/>
        </p:nvSpPr>
        <p:spPr>
          <a:xfrm>
            <a:off x="9144560" y="5434369"/>
            <a:ext cx="6023155" cy="2506980"/>
          </a:xfrm>
          <a:prstGeom prst="rect">
            <a:avLst/>
          </a:prstGeom>
        </p:spPr>
        <p:txBody>
          <a:bodyPr lIns="0" tIns="0" rIns="0" bIns="0" rtlCol="0" anchor="t">
            <a:spAutoFit/>
          </a:bodyPr>
          <a:lstStyle/>
          <a:p>
            <a:pPr marL="0" lvl="0" indent="0" algn="l">
              <a:lnSpc>
                <a:spcPts val="2520"/>
              </a:lnSpc>
              <a:spcBef>
                <a:spcPct val="0"/>
              </a:spcBef>
            </a:pPr>
            <a:r>
              <a:rPr lang="en-US" sz="1800">
                <a:solidFill>
                  <a:srgbClr val="FFFFFF"/>
                </a:solidFill>
                <a:latin typeface="Garet"/>
                <a:ea typeface="Garet"/>
                <a:cs typeface="Garet"/>
                <a:sym typeface="Garet"/>
              </a:rPr>
              <a:t>Еуропа ғарыш агенттігі 2022 жылы “Парастронавт” жобасын іске асырды. Осы жобаға – Джон Макфолл қабылданды. 2024 жылы зерттеулер аяқталып, ЕҒА: “Мүмкіндігі шектеулі жанды ХҒС-та 6 айлық миссия құрамында ұшыру техникалық тұрғыдан мүмкін” – яғни, ерекше жандарға ғарышта өмір сүргуге қажетті жағдай жасауға болады.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3642687" y="5637031"/>
            <a:ext cx="2540628" cy="2362813"/>
            <a:chOff x="0" y="0"/>
            <a:chExt cx="669137" cy="622305"/>
          </a:xfrm>
        </p:grpSpPr>
        <p:sp>
          <p:nvSpPr>
            <p:cNvPr id="10" name="Freeform 10"/>
            <p:cNvSpPr/>
            <p:nvPr/>
          </p:nvSpPr>
          <p:spPr>
            <a:xfrm>
              <a:off x="0" y="0"/>
              <a:ext cx="669137" cy="622305"/>
            </a:xfrm>
            <a:custGeom>
              <a:avLst/>
              <a:gdLst/>
              <a:ahLst/>
              <a:cxnLst/>
              <a:rect l="l" t="t" r="r" b="b"/>
              <a:pathLst>
                <a:path w="669137" h="622305">
                  <a:moveTo>
                    <a:pt x="155410" y="0"/>
                  </a:moveTo>
                  <a:lnTo>
                    <a:pt x="513727" y="0"/>
                  </a:lnTo>
                  <a:cubicBezTo>
                    <a:pt x="599557" y="0"/>
                    <a:pt x="669137" y="69579"/>
                    <a:pt x="669137" y="155410"/>
                  </a:cubicBezTo>
                  <a:lnTo>
                    <a:pt x="669137" y="466895"/>
                  </a:lnTo>
                  <a:cubicBezTo>
                    <a:pt x="669137" y="552725"/>
                    <a:pt x="599557" y="622305"/>
                    <a:pt x="513727" y="622305"/>
                  </a:cubicBezTo>
                  <a:lnTo>
                    <a:pt x="155410" y="622305"/>
                  </a:lnTo>
                  <a:cubicBezTo>
                    <a:pt x="69579" y="622305"/>
                    <a:pt x="0" y="552725"/>
                    <a:pt x="0" y="466895"/>
                  </a:cubicBezTo>
                  <a:lnTo>
                    <a:pt x="0" y="155410"/>
                  </a:lnTo>
                  <a:cubicBezTo>
                    <a:pt x="0" y="69579"/>
                    <a:pt x="69579" y="0"/>
                    <a:pt x="155410"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1" name="TextBox 11"/>
            <p:cNvSpPr txBox="1"/>
            <p:nvPr/>
          </p:nvSpPr>
          <p:spPr>
            <a:xfrm>
              <a:off x="0" y="-9525"/>
              <a:ext cx="669137" cy="631830"/>
            </a:xfrm>
            <a:prstGeom prst="rect">
              <a:avLst/>
            </a:prstGeom>
          </p:spPr>
          <p:txBody>
            <a:bodyPr lIns="50800" tIns="50800" rIns="50800" bIns="50800" rtlCol="0" anchor="ctr"/>
            <a:lstStyle/>
            <a:p>
              <a:pPr algn="ctr">
                <a:lnSpc>
                  <a:spcPts val="2500"/>
                </a:lnSpc>
              </a:pPr>
              <a:endParaRPr/>
            </a:p>
          </p:txBody>
        </p:sp>
      </p:grpSp>
      <p:sp>
        <p:nvSpPr>
          <p:cNvPr id="12" name="Freeform 12"/>
          <p:cNvSpPr/>
          <p:nvPr/>
        </p:nvSpPr>
        <p:spPr>
          <a:xfrm>
            <a:off x="4011726" y="5794424"/>
            <a:ext cx="1802550" cy="1701156"/>
          </a:xfrm>
          <a:custGeom>
            <a:avLst/>
            <a:gdLst/>
            <a:ahLst/>
            <a:cxnLst/>
            <a:rect l="l" t="t" r="r" b="b"/>
            <a:pathLst>
              <a:path w="1802550" h="1701156">
                <a:moveTo>
                  <a:pt x="0" y="0"/>
                </a:moveTo>
                <a:lnTo>
                  <a:pt x="1802550" y="0"/>
                </a:lnTo>
                <a:lnTo>
                  <a:pt x="1802550" y="1701156"/>
                </a:lnTo>
                <a:lnTo>
                  <a:pt x="0" y="1701156"/>
                </a:lnTo>
                <a:lnTo>
                  <a:pt x="0" y="0"/>
                </a:lnTo>
                <a:close/>
              </a:path>
            </a:pathLst>
          </a:custGeom>
          <a:blipFill>
            <a:blip r:embed="rId3"/>
            <a:stretch>
              <a:fillRect t="-40099" b="-89003"/>
            </a:stretch>
          </a:blipFill>
        </p:spPr>
      </p:sp>
      <p:grpSp>
        <p:nvGrpSpPr>
          <p:cNvPr id="13" name="Group 13"/>
          <p:cNvGrpSpPr/>
          <p:nvPr/>
        </p:nvGrpSpPr>
        <p:grpSpPr>
          <a:xfrm>
            <a:off x="7873686" y="5637031"/>
            <a:ext cx="2540628" cy="2362813"/>
            <a:chOff x="0" y="0"/>
            <a:chExt cx="669137" cy="622305"/>
          </a:xfrm>
        </p:grpSpPr>
        <p:sp>
          <p:nvSpPr>
            <p:cNvPr id="14" name="Freeform 14"/>
            <p:cNvSpPr/>
            <p:nvPr/>
          </p:nvSpPr>
          <p:spPr>
            <a:xfrm>
              <a:off x="0" y="0"/>
              <a:ext cx="669137" cy="622305"/>
            </a:xfrm>
            <a:custGeom>
              <a:avLst/>
              <a:gdLst/>
              <a:ahLst/>
              <a:cxnLst/>
              <a:rect l="l" t="t" r="r" b="b"/>
              <a:pathLst>
                <a:path w="669137" h="622305">
                  <a:moveTo>
                    <a:pt x="155410" y="0"/>
                  </a:moveTo>
                  <a:lnTo>
                    <a:pt x="513727" y="0"/>
                  </a:lnTo>
                  <a:cubicBezTo>
                    <a:pt x="599557" y="0"/>
                    <a:pt x="669137" y="69579"/>
                    <a:pt x="669137" y="155410"/>
                  </a:cubicBezTo>
                  <a:lnTo>
                    <a:pt x="669137" y="466895"/>
                  </a:lnTo>
                  <a:cubicBezTo>
                    <a:pt x="669137" y="552725"/>
                    <a:pt x="599557" y="622305"/>
                    <a:pt x="513727" y="622305"/>
                  </a:cubicBezTo>
                  <a:lnTo>
                    <a:pt x="155410" y="622305"/>
                  </a:lnTo>
                  <a:cubicBezTo>
                    <a:pt x="69579" y="622305"/>
                    <a:pt x="0" y="552725"/>
                    <a:pt x="0" y="466895"/>
                  </a:cubicBezTo>
                  <a:lnTo>
                    <a:pt x="0" y="155410"/>
                  </a:lnTo>
                  <a:cubicBezTo>
                    <a:pt x="0" y="69579"/>
                    <a:pt x="69579" y="0"/>
                    <a:pt x="155410"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5" name="TextBox 15"/>
            <p:cNvSpPr txBox="1"/>
            <p:nvPr/>
          </p:nvSpPr>
          <p:spPr>
            <a:xfrm>
              <a:off x="0" y="-9525"/>
              <a:ext cx="669137" cy="631830"/>
            </a:xfrm>
            <a:prstGeom prst="rect">
              <a:avLst/>
            </a:prstGeom>
          </p:spPr>
          <p:txBody>
            <a:bodyPr lIns="50800" tIns="50800" rIns="50800" bIns="50800" rtlCol="0" anchor="ctr"/>
            <a:lstStyle/>
            <a:p>
              <a:pPr algn="ctr">
                <a:lnSpc>
                  <a:spcPts val="2500"/>
                </a:lnSpc>
              </a:pPr>
              <a:endParaRPr/>
            </a:p>
          </p:txBody>
        </p:sp>
      </p:grpSp>
      <p:sp>
        <p:nvSpPr>
          <p:cNvPr id="16" name="Freeform 16"/>
          <p:cNvSpPr/>
          <p:nvPr/>
        </p:nvSpPr>
        <p:spPr>
          <a:xfrm>
            <a:off x="8371638" y="5889471"/>
            <a:ext cx="1545844" cy="1511062"/>
          </a:xfrm>
          <a:custGeom>
            <a:avLst/>
            <a:gdLst/>
            <a:ahLst/>
            <a:cxnLst/>
            <a:rect l="l" t="t" r="r" b="b"/>
            <a:pathLst>
              <a:path w="1545844" h="1511062">
                <a:moveTo>
                  <a:pt x="0" y="0"/>
                </a:moveTo>
                <a:lnTo>
                  <a:pt x="1545844" y="0"/>
                </a:lnTo>
                <a:lnTo>
                  <a:pt x="1545844" y="1511062"/>
                </a:lnTo>
                <a:lnTo>
                  <a:pt x="0" y="1511062"/>
                </a:lnTo>
                <a:lnTo>
                  <a:pt x="0" y="0"/>
                </a:lnTo>
                <a:close/>
              </a:path>
            </a:pathLst>
          </a:custGeom>
          <a:blipFill>
            <a:blip r:embed="rId4"/>
            <a:stretch>
              <a:fillRect t="-60596" b="-60596"/>
            </a:stretch>
          </a:blipFill>
        </p:spPr>
      </p:sp>
      <p:grpSp>
        <p:nvGrpSpPr>
          <p:cNvPr id="17" name="Group 17"/>
          <p:cNvGrpSpPr/>
          <p:nvPr/>
        </p:nvGrpSpPr>
        <p:grpSpPr>
          <a:xfrm>
            <a:off x="12012055" y="5637031"/>
            <a:ext cx="2540628" cy="2362813"/>
            <a:chOff x="0" y="0"/>
            <a:chExt cx="669137" cy="622305"/>
          </a:xfrm>
        </p:grpSpPr>
        <p:sp>
          <p:nvSpPr>
            <p:cNvPr id="18" name="Freeform 18"/>
            <p:cNvSpPr/>
            <p:nvPr/>
          </p:nvSpPr>
          <p:spPr>
            <a:xfrm>
              <a:off x="0" y="0"/>
              <a:ext cx="669137" cy="622305"/>
            </a:xfrm>
            <a:custGeom>
              <a:avLst/>
              <a:gdLst/>
              <a:ahLst/>
              <a:cxnLst/>
              <a:rect l="l" t="t" r="r" b="b"/>
              <a:pathLst>
                <a:path w="669137" h="622305">
                  <a:moveTo>
                    <a:pt x="155410" y="0"/>
                  </a:moveTo>
                  <a:lnTo>
                    <a:pt x="513727" y="0"/>
                  </a:lnTo>
                  <a:cubicBezTo>
                    <a:pt x="599557" y="0"/>
                    <a:pt x="669137" y="69579"/>
                    <a:pt x="669137" y="155410"/>
                  </a:cubicBezTo>
                  <a:lnTo>
                    <a:pt x="669137" y="466895"/>
                  </a:lnTo>
                  <a:cubicBezTo>
                    <a:pt x="669137" y="552725"/>
                    <a:pt x="599557" y="622305"/>
                    <a:pt x="513727" y="622305"/>
                  </a:cubicBezTo>
                  <a:lnTo>
                    <a:pt x="155410" y="622305"/>
                  </a:lnTo>
                  <a:cubicBezTo>
                    <a:pt x="69579" y="622305"/>
                    <a:pt x="0" y="552725"/>
                    <a:pt x="0" y="466895"/>
                  </a:cubicBezTo>
                  <a:lnTo>
                    <a:pt x="0" y="155410"/>
                  </a:lnTo>
                  <a:cubicBezTo>
                    <a:pt x="0" y="69579"/>
                    <a:pt x="69579" y="0"/>
                    <a:pt x="155410"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9" name="TextBox 19"/>
            <p:cNvSpPr txBox="1"/>
            <p:nvPr/>
          </p:nvSpPr>
          <p:spPr>
            <a:xfrm>
              <a:off x="0" y="-9525"/>
              <a:ext cx="669137" cy="631830"/>
            </a:xfrm>
            <a:prstGeom prst="rect">
              <a:avLst/>
            </a:prstGeom>
          </p:spPr>
          <p:txBody>
            <a:bodyPr lIns="50800" tIns="50800" rIns="50800" bIns="50800" rtlCol="0" anchor="ctr"/>
            <a:lstStyle/>
            <a:p>
              <a:pPr algn="ctr">
                <a:lnSpc>
                  <a:spcPts val="2500"/>
                </a:lnSpc>
              </a:pPr>
              <a:endParaRPr/>
            </a:p>
          </p:txBody>
        </p:sp>
      </p:grpSp>
      <p:sp>
        <p:nvSpPr>
          <p:cNvPr id="20" name="Freeform 20"/>
          <p:cNvSpPr/>
          <p:nvPr/>
        </p:nvSpPr>
        <p:spPr>
          <a:xfrm>
            <a:off x="12575462" y="5889471"/>
            <a:ext cx="1599076" cy="1491138"/>
          </a:xfrm>
          <a:custGeom>
            <a:avLst/>
            <a:gdLst/>
            <a:ahLst/>
            <a:cxnLst/>
            <a:rect l="l" t="t" r="r" b="b"/>
            <a:pathLst>
              <a:path w="1599076" h="1491138">
                <a:moveTo>
                  <a:pt x="0" y="0"/>
                </a:moveTo>
                <a:lnTo>
                  <a:pt x="1599075" y="0"/>
                </a:lnTo>
                <a:lnTo>
                  <a:pt x="1599075" y="1491138"/>
                </a:lnTo>
                <a:lnTo>
                  <a:pt x="0" y="1491138"/>
                </a:lnTo>
                <a:lnTo>
                  <a:pt x="0" y="0"/>
                </a:lnTo>
                <a:close/>
              </a:path>
            </a:pathLst>
          </a:custGeom>
          <a:blipFill>
            <a:blip r:embed="rId5"/>
            <a:stretch>
              <a:fillRect t="-65933" b="-65933"/>
            </a:stretch>
          </a:blipFill>
        </p:spPr>
      </p:sp>
      <p:sp>
        <p:nvSpPr>
          <p:cNvPr id="21" name="TextBox 21"/>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22" name="TextBox 22"/>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23" name="TextBox 23"/>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24" name="TextBox 24"/>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25" name="TextBox 25"/>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26" name="TextBox 26"/>
          <p:cNvSpPr txBox="1"/>
          <p:nvPr/>
        </p:nvSpPr>
        <p:spPr>
          <a:xfrm>
            <a:off x="5580932" y="1908094"/>
            <a:ext cx="7127256" cy="1900001"/>
          </a:xfrm>
          <a:prstGeom prst="rect">
            <a:avLst/>
          </a:prstGeom>
        </p:spPr>
        <p:txBody>
          <a:bodyPr lIns="0" tIns="0" rIns="0" bIns="0" rtlCol="0" anchor="t">
            <a:spAutoFit/>
          </a:bodyPr>
          <a:lstStyle/>
          <a:p>
            <a:pPr algn="ctr">
              <a:lnSpc>
                <a:spcPts val="7369"/>
              </a:lnSpc>
            </a:pPr>
            <a:r>
              <a:rPr lang="en-US" sz="5895">
                <a:solidFill>
                  <a:srgbClr val="FFFFFF"/>
                </a:solidFill>
                <a:latin typeface="Angelica"/>
                <a:ea typeface="Angelica"/>
                <a:cs typeface="Angelica"/>
                <a:sym typeface="Angelica"/>
              </a:rPr>
              <a:t>ЭКЗОҚАҢҚА ТЕХНОЛОГИЯСЫ</a:t>
            </a:r>
          </a:p>
        </p:txBody>
      </p:sp>
      <p:sp>
        <p:nvSpPr>
          <p:cNvPr id="27" name="TextBox 27"/>
          <p:cNvSpPr txBox="1"/>
          <p:nvPr/>
        </p:nvSpPr>
        <p:spPr>
          <a:xfrm>
            <a:off x="2482403" y="3844443"/>
            <a:ext cx="13323193" cy="1357960"/>
          </a:xfrm>
          <a:prstGeom prst="rect">
            <a:avLst/>
          </a:prstGeom>
        </p:spPr>
        <p:txBody>
          <a:bodyPr lIns="0" tIns="0" rIns="0" bIns="0" rtlCol="0" anchor="t">
            <a:spAutoFit/>
          </a:bodyPr>
          <a:lstStyle/>
          <a:p>
            <a:pPr algn="ctr">
              <a:lnSpc>
                <a:spcPts val="2765"/>
              </a:lnSpc>
            </a:pPr>
            <a:r>
              <a:rPr lang="en-US" sz="1975">
                <a:solidFill>
                  <a:srgbClr val="FFFFFF"/>
                </a:solidFill>
                <a:latin typeface="Garet"/>
                <a:ea typeface="Garet"/>
                <a:cs typeface="Garet"/>
                <a:sym typeface="Garet"/>
              </a:rPr>
              <a:t>Экзоқаңқа- адамның қозғалысын қолдайтын және</a:t>
            </a:r>
          </a:p>
          <a:p>
            <a:pPr algn="ctr">
              <a:lnSpc>
                <a:spcPts val="2765"/>
              </a:lnSpc>
            </a:pPr>
            <a:r>
              <a:rPr lang="en-US" sz="1975">
                <a:solidFill>
                  <a:srgbClr val="FFFFFF"/>
                </a:solidFill>
                <a:latin typeface="Garet"/>
                <a:ea typeface="Garet"/>
                <a:cs typeface="Garet"/>
                <a:sym typeface="Garet"/>
              </a:rPr>
              <a:t>күшейтетін сыртқы механикалық құрылғы. Бұл</a:t>
            </a:r>
          </a:p>
          <a:p>
            <a:pPr algn="ctr">
              <a:lnSpc>
                <a:spcPts val="2765"/>
              </a:lnSpc>
            </a:pPr>
            <a:r>
              <a:rPr lang="en-US" sz="1975">
                <a:solidFill>
                  <a:srgbClr val="FFFFFF"/>
                </a:solidFill>
                <a:latin typeface="Garet"/>
                <a:ea typeface="Garet"/>
                <a:cs typeface="Garet"/>
                <a:sym typeface="Garet"/>
              </a:rPr>
              <a:t>технология әмбебап технология, себебі оларды қазір</a:t>
            </a:r>
          </a:p>
          <a:p>
            <a:pPr marL="0" lvl="0" indent="0" algn="ctr">
              <a:lnSpc>
                <a:spcPts val="2765"/>
              </a:lnSpc>
              <a:spcBef>
                <a:spcPct val="0"/>
              </a:spcBef>
            </a:pPr>
            <a:r>
              <a:rPr lang="en-US" sz="1975">
                <a:solidFill>
                  <a:srgbClr val="FFFFFF"/>
                </a:solidFill>
                <a:latin typeface="Garet"/>
                <a:ea typeface="Garet"/>
                <a:cs typeface="Garet"/>
                <a:sym typeface="Garet"/>
              </a:rPr>
              <a:t>әртүрлі салаларда қолданылады:</a:t>
            </a:r>
          </a:p>
        </p:txBody>
      </p:sp>
      <p:sp>
        <p:nvSpPr>
          <p:cNvPr id="28" name="TextBox 28"/>
          <p:cNvSpPr txBox="1"/>
          <p:nvPr/>
        </p:nvSpPr>
        <p:spPr>
          <a:xfrm>
            <a:off x="3072730" y="7457480"/>
            <a:ext cx="3680542" cy="3397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Garet Bold"/>
                <a:ea typeface="Garet Bold"/>
                <a:cs typeface="Garet Bold"/>
                <a:sym typeface="Garet Bold"/>
              </a:rPr>
              <a:t>МЕДИЦИНАЛЫҚ</a:t>
            </a:r>
          </a:p>
        </p:txBody>
      </p:sp>
      <p:sp>
        <p:nvSpPr>
          <p:cNvPr id="29" name="TextBox 29"/>
          <p:cNvSpPr txBox="1"/>
          <p:nvPr/>
        </p:nvSpPr>
        <p:spPr>
          <a:xfrm>
            <a:off x="7303729" y="7457480"/>
            <a:ext cx="3680542" cy="3397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Garet Bold"/>
                <a:ea typeface="Garet Bold"/>
                <a:cs typeface="Garet Bold"/>
                <a:sym typeface="Garet Bold"/>
              </a:rPr>
              <a:t>ӘСКЕРИ</a:t>
            </a:r>
          </a:p>
        </p:txBody>
      </p:sp>
      <p:sp>
        <p:nvSpPr>
          <p:cNvPr id="30" name="TextBox 30"/>
          <p:cNvSpPr txBox="1"/>
          <p:nvPr/>
        </p:nvSpPr>
        <p:spPr>
          <a:xfrm>
            <a:off x="11534729" y="7457480"/>
            <a:ext cx="3680542" cy="339725"/>
          </a:xfrm>
          <a:prstGeom prst="rect">
            <a:avLst/>
          </a:prstGeom>
        </p:spPr>
        <p:txBody>
          <a:bodyPr lIns="0" tIns="0" rIns="0" bIns="0" rtlCol="0" anchor="t">
            <a:spAutoFit/>
          </a:bodyPr>
          <a:lstStyle/>
          <a:p>
            <a:pPr marL="0" lvl="0" indent="0" algn="ctr">
              <a:lnSpc>
                <a:spcPts val="2800"/>
              </a:lnSpc>
              <a:spcBef>
                <a:spcPct val="0"/>
              </a:spcBef>
            </a:pPr>
            <a:r>
              <a:rPr lang="en-US" sz="2000" b="1">
                <a:solidFill>
                  <a:srgbClr val="FFFFFF"/>
                </a:solidFill>
                <a:latin typeface="Garet Bold"/>
                <a:ea typeface="Garet Bold"/>
                <a:cs typeface="Garet Bold"/>
                <a:sym typeface="Garet Bold"/>
              </a:rPr>
              <a:t>ӨНЕРКӘСІПТІК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333" b="-9333"/>
            </a:stretch>
          </a:blipFill>
        </p:spPr>
      </p:sp>
      <p:grpSp>
        <p:nvGrpSpPr>
          <p:cNvPr id="3" name="Group 3"/>
          <p:cNvGrpSpPr/>
          <p:nvPr/>
        </p:nvGrpSpPr>
        <p:grpSpPr>
          <a:xfrm>
            <a:off x="446628" y="461054"/>
            <a:ext cx="17394743" cy="9364893"/>
            <a:chOff x="0" y="0"/>
            <a:chExt cx="4581332" cy="2466474"/>
          </a:xfrm>
        </p:grpSpPr>
        <p:sp>
          <p:nvSpPr>
            <p:cNvPr id="4" name="Freeform 4"/>
            <p:cNvSpPr/>
            <p:nvPr/>
          </p:nvSpPr>
          <p:spPr>
            <a:xfrm>
              <a:off x="0" y="0"/>
              <a:ext cx="4581332" cy="2466474"/>
            </a:xfrm>
            <a:custGeom>
              <a:avLst/>
              <a:gdLst/>
              <a:ahLst/>
              <a:cxnLst/>
              <a:rect l="l" t="t" r="r" b="b"/>
              <a:pathLst>
                <a:path w="4581332" h="2466474">
                  <a:moveTo>
                    <a:pt x="22699" y="0"/>
                  </a:moveTo>
                  <a:lnTo>
                    <a:pt x="4558633" y="0"/>
                  </a:lnTo>
                  <a:cubicBezTo>
                    <a:pt x="4571169" y="0"/>
                    <a:pt x="4581332" y="10163"/>
                    <a:pt x="4581332" y="22699"/>
                  </a:cubicBezTo>
                  <a:lnTo>
                    <a:pt x="4581332" y="2443775"/>
                  </a:lnTo>
                  <a:cubicBezTo>
                    <a:pt x="4581332" y="2456311"/>
                    <a:pt x="4571169" y="2466474"/>
                    <a:pt x="4558633" y="2466474"/>
                  </a:cubicBezTo>
                  <a:lnTo>
                    <a:pt x="22699" y="2466474"/>
                  </a:lnTo>
                  <a:cubicBezTo>
                    <a:pt x="10163" y="2466474"/>
                    <a:pt x="0" y="2456311"/>
                    <a:pt x="0" y="2443775"/>
                  </a:cubicBezTo>
                  <a:lnTo>
                    <a:pt x="0" y="22699"/>
                  </a:lnTo>
                  <a:cubicBezTo>
                    <a:pt x="0" y="10163"/>
                    <a:pt x="10163" y="0"/>
                    <a:pt x="22699" y="0"/>
                  </a:cubicBezTo>
                  <a:close/>
                </a:path>
              </a:pathLst>
            </a:custGeom>
            <a:ln w="38100" cap="rnd">
              <a:gradFill>
                <a:gsLst>
                  <a:gs pos="0">
                    <a:srgbClr val="737373">
                      <a:alpha val="100000"/>
                    </a:srgbClr>
                  </a:gs>
                  <a:gs pos="100000">
                    <a:srgbClr val="000000">
                      <a:alpha val="100000"/>
                    </a:srgbClr>
                  </a:gs>
                </a:gsLst>
                <a:lin ang="0"/>
              </a:gradFill>
              <a:prstDash val="solid"/>
              <a:round/>
            </a:ln>
          </p:spPr>
        </p:sp>
        <p:sp>
          <p:nvSpPr>
            <p:cNvPr id="5" name="TextBox 5"/>
            <p:cNvSpPr txBox="1"/>
            <p:nvPr/>
          </p:nvSpPr>
          <p:spPr>
            <a:xfrm>
              <a:off x="0" y="-9525"/>
              <a:ext cx="4581332" cy="2475999"/>
            </a:xfrm>
            <a:prstGeom prst="rect">
              <a:avLst/>
            </a:prstGeom>
          </p:spPr>
          <p:txBody>
            <a:bodyPr lIns="50800" tIns="50800" rIns="50800" bIns="50800" rtlCol="0" anchor="ctr"/>
            <a:lstStyle/>
            <a:p>
              <a:pPr algn="ctr">
                <a:lnSpc>
                  <a:spcPts val="2500"/>
                </a:lnSpc>
              </a:pPr>
              <a:endParaRPr/>
            </a:p>
          </p:txBody>
        </p:sp>
      </p:grpSp>
      <p:grpSp>
        <p:nvGrpSpPr>
          <p:cNvPr id="6" name="Group 6"/>
          <p:cNvGrpSpPr/>
          <p:nvPr/>
        </p:nvGrpSpPr>
        <p:grpSpPr>
          <a:xfrm>
            <a:off x="6238985" y="797067"/>
            <a:ext cx="1454823" cy="463265"/>
            <a:chOff x="0" y="0"/>
            <a:chExt cx="383163" cy="122012"/>
          </a:xfrm>
        </p:grpSpPr>
        <p:sp>
          <p:nvSpPr>
            <p:cNvPr id="7" name="Freeform 7"/>
            <p:cNvSpPr/>
            <p:nvPr/>
          </p:nvSpPr>
          <p:spPr>
            <a:xfrm>
              <a:off x="0" y="0"/>
              <a:ext cx="383163" cy="122012"/>
            </a:xfrm>
            <a:custGeom>
              <a:avLst/>
              <a:gdLst/>
              <a:ahLst/>
              <a:cxnLst/>
              <a:rect l="l" t="t" r="r" b="b"/>
              <a:pathLst>
                <a:path w="383163" h="122012">
                  <a:moveTo>
                    <a:pt x="61006" y="0"/>
                  </a:moveTo>
                  <a:lnTo>
                    <a:pt x="322157" y="0"/>
                  </a:lnTo>
                  <a:cubicBezTo>
                    <a:pt x="338337" y="0"/>
                    <a:pt x="353854" y="6427"/>
                    <a:pt x="365295" y="17868"/>
                  </a:cubicBezTo>
                  <a:cubicBezTo>
                    <a:pt x="376736" y="29309"/>
                    <a:pt x="383163" y="44826"/>
                    <a:pt x="383163" y="61006"/>
                  </a:cubicBezTo>
                  <a:lnTo>
                    <a:pt x="383163" y="61006"/>
                  </a:lnTo>
                  <a:cubicBezTo>
                    <a:pt x="383163" y="94699"/>
                    <a:pt x="355850" y="122012"/>
                    <a:pt x="322157" y="122012"/>
                  </a:cubicBezTo>
                  <a:lnTo>
                    <a:pt x="61006" y="122012"/>
                  </a:lnTo>
                  <a:cubicBezTo>
                    <a:pt x="44826" y="122012"/>
                    <a:pt x="29309" y="115585"/>
                    <a:pt x="17868" y="104144"/>
                  </a:cubicBezTo>
                  <a:cubicBezTo>
                    <a:pt x="6427" y="92703"/>
                    <a:pt x="0" y="77186"/>
                    <a:pt x="0" y="61006"/>
                  </a:cubicBezTo>
                  <a:lnTo>
                    <a:pt x="0" y="61006"/>
                  </a:lnTo>
                  <a:cubicBezTo>
                    <a:pt x="0" y="44826"/>
                    <a:pt x="6427" y="29309"/>
                    <a:pt x="17868" y="17868"/>
                  </a:cubicBezTo>
                  <a:cubicBezTo>
                    <a:pt x="29309" y="6427"/>
                    <a:pt x="44826" y="0"/>
                    <a:pt x="61006" y="0"/>
                  </a:cubicBezTo>
                  <a:close/>
                </a:path>
              </a:pathLst>
            </a:custGeom>
            <a:solidFill>
              <a:srgbClr val="FFFFFF"/>
            </a:solidFill>
          </p:spPr>
        </p:sp>
        <p:sp>
          <p:nvSpPr>
            <p:cNvPr id="8" name="TextBox 8"/>
            <p:cNvSpPr txBox="1"/>
            <p:nvPr/>
          </p:nvSpPr>
          <p:spPr>
            <a:xfrm>
              <a:off x="0" y="-9525"/>
              <a:ext cx="383163" cy="131537"/>
            </a:xfrm>
            <a:prstGeom prst="rect">
              <a:avLst/>
            </a:prstGeom>
          </p:spPr>
          <p:txBody>
            <a:bodyPr lIns="50800" tIns="50800" rIns="50800" bIns="50800" rtlCol="0" anchor="ctr"/>
            <a:lstStyle/>
            <a:p>
              <a:pPr algn="ctr">
                <a:lnSpc>
                  <a:spcPts val="2500"/>
                </a:lnSpc>
              </a:pPr>
              <a:endParaRPr/>
            </a:p>
          </p:txBody>
        </p:sp>
      </p:grpSp>
      <p:grpSp>
        <p:nvGrpSpPr>
          <p:cNvPr id="9" name="Group 9"/>
          <p:cNvGrpSpPr/>
          <p:nvPr/>
        </p:nvGrpSpPr>
        <p:grpSpPr>
          <a:xfrm>
            <a:off x="2372373" y="2287157"/>
            <a:ext cx="5987853" cy="5712687"/>
            <a:chOff x="0" y="0"/>
            <a:chExt cx="1577048" cy="1504576"/>
          </a:xfrm>
        </p:grpSpPr>
        <p:sp>
          <p:nvSpPr>
            <p:cNvPr id="10" name="Freeform 10"/>
            <p:cNvSpPr/>
            <p:nvPr/>
          </p:nvSpPr>
          <p:spPr>
            <a:xfrm>
              <a:off x="0" y="0"/>
              <a:ext cx="1577048" cy="1504576"/>
            </a:xfrm>
            <a:custGeom>
              <a:avLst/>
              <a:gdLst/>
              <a:ahLst/>
              <a:cxnLst/>
              <a:rect l="l" t="t" r="r" b="b"/>
              <a:pathLst>
                <a:path w="1577048" h="1504576">
                  <a:moveTo>
                    <a:pt x="65940" y="0"/>
                  </a:moveTo>
                  <a:lnTo>
                    <a:pt x="1511108" y="0"/>
                  </a:lnTo>
                  <a:cubicBezTo>
                    <a:pt x="1547525" y="0"/>
                    <a:pt x="1577048" y="29522"/>
                    <a:pt x="1577048" y="65940"/>
                  </a:cubicBezTo>
                  <a:lnTo>
                    <a:pt x="1577048" y="1438636"/>
                  </a:lnTo>
                  <a:cubicBezTo>
                    <a:pt x="1577048" y="1475054"/>
                    <a:pt x="1547525" y="1504576"/>
                    <a:pt x="1511108" y="1504576"/>
                  </a:cubicBezTo>
                  <a:lnTo>
                    <a:pt x="65940" y="1504576"/>
                  </a:lnTo>
                  <a:cubicBezTo>
                    <a:pt x="29522" y="1504576"/>
                    <a:pt x="0" y="1475054"/>
                    <a:pt x="0" y="1438636"/>
                  </a:cubicBezTo>
                  <a:lnTo>
                    <a:pt x="0" y="65940"/>
                  </a:lnTo>
                  <a:cubicBezTo>
                    <a:pt x="0" y="29522"/>
                    <a:pt x="29522" y="0"/>
                    <a:pt x="65940"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11" name="TextBox 11"/>
            <p:cNvSpPr txBox="1"/>
            <p:nvPr/>
          </p:nvSpPr>
          <p:spPr>
            <a:xfrm>
              <a:off x="0" y="-9525"/>
              <a:ext cx="1577048" cy="1514101"/>
            </a:xfrm>
            <a:prstGeom prst="rect">
              <a:avLst/>
            </a:prstGeom>
          </p:spPr>
          <p:txBody>
            <a:bodyPr lIns="50800" tIns="50800" rIns="50800" bIns="50800" rtlCol="0" anchor="ctr"/>
            <a:lstStyle/>
            <a:p>
              <a:pPr algn="ctr">
                <a:lnSpc>
                  <a:spcPts val="2500"/>
                </a:lnSpc>
              </a:pPr>
              <a:endParaRPr/>
            </a:p>
          </p:txBody>
        </p:sp>
      </p:grpSp>
      <p:sp>
        <p:nvSpPr>
          <p:cNvPr id="12" name="TextBox 12"/>
          <p:cNvSpPr txBox="1"/>
          <p:nvPr/>
        </p:nvSpPr>
        <p:spPr>
          <a:xfrm>
            <a:off x="6238985" y="868363"/>
            <a:ext cx="1453703" cy="311150"/>
          </a:xfrm>
          <a:prstGeom prst="rect">
            <a:avLst/>
          </a:prstGeom>
        </p:spPr>
        <p:txBody>
          <a:bodyPr lIns="0" tIns="0" rIns="0" bIns="0" rtlCol="0" anchor="t">
            <a:spAutoFit/>
          </a:bodyPr>
          <a:lstStyle/>
          <a:p>
            <a:pPr algn="ctr">
              <a:lnSpc>
                <a:spcPts val="2500"/>
              </a:lnSpc>
            </a:pPr>
            <a:r>
              <a:rPr lang="en-US" sz="2000">
                <a:solidFill>
                  <a:srgbClr val="0F0E0E"/>
                </a:solidFill>
                <a:latin typeface="Garet Light"/>
                <a:ea typeface="Garet Light"/>
                <a:cs typeface="Garet Light"/>
                <a:sym typeface="Garet Light"/>
              </a:rPr>
              <a:t>HOME</a:t>
            </a:r>
          </a:p>
        </p:txBody>
      </p:sp>
      <p:sp>
        <p:nvSpPr>
          <p:cNvPr id="13" name="TextBox 13"/>
          <p:cNvSpPr txBox="1"/>
          <p:nvPr/>
        </p:nvSpPr>
        <p:spPr>
          <a:xfrm>
            <a:off x="8417708"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ABOUT</a:t>
            </a:r>
          </a:p>
        </p:txBody>
      </p:sp>
      <p:sp>
        <p:nvSpPr>
          <p:cNvPr id="14" name="TextBox 14"/>
          <p:cNvSpPr txBox="1"/>
          <p:nvPr/>
        </p:nvSpPr>
        <p:spPr>
          <a:xfrm>
            <a:off x="10595312" y="868363"/>
            <a:ext cx="1453703" cy="311150"/>
          </a:xfrm>
          <a:prstGeom prst="rect">
            <a:avLst/>
          </a:prstGeom>
        </p:spPr>
        <p:txBody>
          <a:bodyPr lIns="0" tIns="0" rIns="0" bIns="0" rtlCol="0" anchor="t">
            <a:spAutoFit/>
          </a:bodyPr>
          <a:lstStyle/>
          <a:p>
            <a:pPr algn="ctr">
              <a:lnSpc>
                <a:spcPts val="2500"/>
              </a:lnSpc>
            </a:pPr>
            <a:r>
              <a:rPr lang="en-US" sz="2000">
                <a:solidFill>
                  <a:srgbClr val="FFFFFF"/>
                </a:solidFill>
                <a:latin typeface="Garet Light"/>
                <a:ea typeface="Garet Light"/>
                <a:cs typeface="Garet Light"/>
                <a:sym typeface="Garet Light"/>
              </a:rPr>
              <a:t>MORE</a:t>
            </a:r>
          </a:p>
        </p:txBody>
      </p:sp>
      <p:sp>
        <p:nvSpPr>
          <p:cNvPr id="15" name="TextBox 15"/>
          <p:cNvSpPr txBox="1"/>
          <p:nvPr/>
        </p:nvSpPr>
        <p:spPr>
          <a:xfrm>
            <a:off x="15805597" y="9248775"/>
            <a:ext cx="1453703" cy="311150"/>
          </a:xfrm>
          <a:prstGeom prst="rect">
            <a:avLst/>
          </a:prstGeom>
        </p:spPr>
        <p:txBody>
          <a:bodyPr lIns="0" tIns="0" rIns="0" bIns="0" rtlCol="0" anchor="t">
            <a:spAutoFit/>
          </a:bodyPr>
          <a:lstStyle/>
          <a:p>
            <a:pPr algn="r">
              <a:lnSpc>
                <a:spcPts val="2500"/>
              </a:lnSpc>
            </a:pPr>
            <a:r>
              <a:rPr lang="en-US" sz="2000">
                <a:solidFill>
                  <a:srgbClr val="FFFFFF"/>
                </a:solidFill>
                <a:latin typeface="Garet Light"/>
                <a:ea typeface="Garet Light"/>
                <a:cs typeface="Garet Light"/>
                <a:sym typeface="Garet Light"/>
              </a:rPr>
              <a:t>NEXT &gt;</a:t>
            </a:r>
          </a:p>
        </p:txBody>
      </p:sp>
      <p:sp>
        <p:nvSpPr>
          <p:cNvPr id="16" name="TextBox 16"/>
          <p:cNvSpPr txBox="1"/>
          <p:nvPr/>
        </p:nvSpPr>
        <p:spPr>
          <a:xfrm>
            <a:off x="1028700" y="9248775"/>
            <a:ext cx="1453703" cy="311150"/>
          </a:xfrm>
          <a:prstGeom prst="rect">
            <a:avLst/>
          </a:prstGeom>
        </p:spPr>
        <p:txBody>
          <a:bodyPr lIns="0" tIns="0" rIns="0" bIns="0" rtlCol="0" anchor="t">
            <a:spAutoFit/>
          </a:bodyPr>
          <a:lstStyle/>
          <a:p>
            <a:pPr algn="just">
              <a:lnSpc>
                <a:spcPts val="2500"/>
              </a:lnSpc>
            </a:pPr>
            <a:r>
              <a:rPr lang="en-US" sz="2000">
                <a:solidFill>
                  <a:srgbClr val="FFFFFF"/>
                </a:solidFill>
                <a:latin typeface="Garet Light"/>
                <a:ea typeface="Garet Light"/>
                <a:cs typeface="Garet Light"/>
                <a:sym typeface="Garet Light"/>
              </a:rPr>
              <a:t>&lt; BACK</a:t>
            </a:r>
          </a:p>
        </p:txBody>
      </p:sp>
      <p:sp>
        <p:nvSpPr>
          <p:cNvPr id="17" name="TextBox 17"/>
          <p:cNvSpPr txBox="1"/>
          <p:nvPr/>
        </p:nvSpPr>
        <p:spPr>
          <a:xfrm>
            <a:off x="2718147" y="2591888"/>
            <a:ext cx="4655019" cy="1546619"/>
          </a:xfrm>
          <a:prstGeom prst="rect">
            <a:avLst/>
          </a:prstGeom>
        </p:spPr>
        <p:txBody>
          <a:bodyPr lIns="0" tIns="0" rIns="0" bIns="0" rtlCol="0" anchor="t">
            <a:spAutoFit/>
          </a:bodyPr>
          <a:lstStyle/>
          <a:p>
            <a:pPr algn="l">
              <a:lnSpc>
                <a:spcPts val="3047"/>
              </a:lnSpc>
            </a:pPr>
            <a:r>
              <a:rPr lang="en-US" sz="2438">
                <a:solidFill>
                  <a:srgbClr val="FFFFFF"/>
                </a:solidFill>
                <a:latin typeface="Angelica"/>
                <a:ea typeface="Angelica"/>
                <a:cs typeface="Angelica"/>
                <a:sym typeface="Angelica"/>
              </a:rPr>
              <a:t>ЭКЗОҚАҢҚА ТЕХНОЛОГИЯСЫНЫҢ ҒАРЫШҚА БЕЙІМДЕУ ЖОЛДАРЫ</a:t>
            </a:r>
          </a:p>
        </p:txBody>
      </p:sp>
      <p:sp>
        <p:nvSpPr>
          <p:cNvPr id="18" name="TextBox 18"/>
          <p:cNvSpPr txBox="1"/>
          <p:nvPr/>
        </p:nvSpPr>
        <p:spPr>
          <a:xfrm>
            <a:off x="2718147" y="4403263"/>
            <a:ext cx="4655019" cy="3027317"/>
          </a:xfrm>
          <a:prstGeom prst="rect">
            <a:avLst/>
          </a:prstGeom>
        </p:spPr>
        <p:txBody>
          <a:bodyPr lIns="0" tIns="0" rIns="0" bIns="0" rtlCol="0" anchor="t">
            <a:spAutoFit/>
          </a:bodyPr>
          <a:lstStyle/>
          <a:p>
            <a:pPr algn="l">
              <a:lnSpc>
                <a:spcPts val="2214"/>
              </a:lnSpc>
            </a:pPr>
            <a:r>
              <a:rPr lang="en-US" sz="1582">
                <a:solidFill>
                  <a:srgbClr val="FFFFFF"/>
                </a:solidFill>
                <a:latin typeface="Garet"/>
                <a:ea typeface="Garet"/>
                <a:cs typeface="Garet"/>
                <a:sym typeface="Garet"/>
              </a:rPr>
              <a:t>Ғарыштағы жағдайды ескере отырып, экзоқаңқаның</a:t>
            </a:r>
          </a:p>
          <a:p>
            <a:pPr algn="l">
              <a:lnSpc>
                <a:spcPts val="2214"/>
              </a:lnSpc>
            </a:pPr>
            <a:r>
              <a:rPr lang="en-US" sz="1582">
                <a:solidFill>
                  <a:srgbClr val="FFFFFF"/>
                </a:solidFill>
                <a:latin typeface="Garet"/>
                <a:ea typeface="Garet"/>
                <a:cs typeface="Garet"/>
                <a:sym typeface="Garet"/>
              </a:rPr>
              <a:t>теориялық моделін құру үшін төмендегі шарттарды</a:t>
            </a:r>
          </a:p>
          <a:p>
            <a:pPr algn="l">
              <a:lnSpc>
                <a:spcPts val="2214"/>
              </a:lnSpc>
            </a:pPr>
            <a:r>
              <a:rPr lang="en-US" sz="1582">
                <a:solidFill>
                  <a:srgbClr val="FFFFFF"/>
                </a:solidFill>
                <a:latin typeface="Garet"/>
                <a:ea typeface="Garet"/>
                <a:cs typeface="Garet"/>
                <a:sym typeface="Garet"/>
              </a:rPr>
              <a:t>ескеруіміз қажет:</a:t>
            </a:r>
          </a:p>
          <a:p>
            <a:pPr algn="l">
              <a:lnSpc>
                <a:spcPts val="2214"/>
              </a:lnSpc>
            </a:pPr>
            <a:r>
              <a:rPr lang="en-US" sz="1582">
                <a:solidFill>
                  <a:srgbClr val="FFFFFF"/>
                </a:solidFill>
                <a:latin typeface="Garet"/>
                <a:ea typeface="Garet"/>
                <a:cs typeface="Garet"/>
                <a:sym typeface="Garet"/>
              </a:rPr>
              <a:t>Масса мен көлем шектеуі;</a:t>
            </a:r>
          </a:p>
          <a:p>
            <a:pPr algn="l">
              <a:lnSpc>
                <a:spcPts val="2214"/>
              </a:lnSpc>
            </a:pPr>
            <a:r>
              <a:rPr lang="en-US" sz="1582">
                <a:solidFill>
                  <a:srgbClr val="FFFFFF"/>
                </a:solidFill>
                <a:latin typeface="Garet"/>
                <a:ea typeface="Garet"/>
                <a:cs typeface="Garet"/>
                <a:sym typeface="Garet"/>
              </a:rPr>
              <a:t>Беріктігі;</a:t>
            </a:r>
          </a:p>
          <a:p>
            <a:pPr algn="l">
              <a:lnSpc>
                <a:spcPts val="2214"/>
              </a:lnSpc>
            </a:pPr>
            <a:r>
              <a:rPr lang="en-US" sz="1582">
                <a:solidFill>
                  <a:srgbClr val="FFFFFF"/>
                </a:solidFill>
                <a:latin typeface="Garet"/>
                <a:ea typeface="Garet"/>
                <a:cs typeface="Garet"/>
                <a:sym typeface="Garet"/>
              </a:rPr>
              <a:t>Басқару оңайлығы;</a:t>
            </a:r>
          </a:p>
          <a:p>
            <a:pPr algn="l">
              <a:lnSpc>
                <a:spcPts val="2214"/>
              </a:lnSpc>
            </a:pPr>
            <a:r>
              <a:rPr lang="en-US" sz="1582">
                <a:solidFill>
                  <a:srgbClr val="FFFFFF"/>
                </a:solidFill>
                <a:latin typeface="Garet"/>
                <a:ea typeface="Garet"/>
                <a:cs typeface="Garet"/>
                <a:sym typeface="Garet"/>
              </a:rPr>
              <a:t>Қуат көзі;</a:t>
            </a:r>
          </a:p>
          <a:p>
            <a:pPr algn="l">
              <a:lnSpc>
                <a:spcPts val="2214"/>
              </a:lnSpc>
            </a:pPr>
            <a:r>
              <a:rPr lang="en-US" sz="1582">
                <a:solidFill>
                  <a:srgbClr val="FFFFFF"/>
                </a:solidFill>
                <a:latin typeface="Garet"/>
                <a:ea typeface="Garet"/>
                <a:cs typeface="Garet"/>
                <a:sym typeface="Garet"/>
              </a:rPr>
              <a:t>Құрылымдылық</a:t>
            </a:r>
          </a:p>
          <a:p>
            <a:pPr marL="0" lvl="0" indent="0" algn="l">
              <a:lnSpc>
                <a:spcPts val="2214"/>
              </a:lnSpc>
              <a:spcBef>
                <a:spcPct val="0"/>
              </a:spcBef>
            </a:pPr>
            <a:endParaRPr lang="en-US" sz="1582">
              <a:solidFill>
                <a:srgbClr val="FFFFFF"/>
              </a:solidFill>
              <a:latin typeface="Garet"/>
              <a:ea typeface="Garet"/>
              <a:cs typeface="Garet"/>
              <a:sym typeface="Garet"/>
            </a:endParaRPr>
          </a:p>
        </p:txBody>
      </p:sp>
      <p:grpSp>
        <p:nvGrpSpPr>
          <p:cNvPr id="19" name="Group 19"/>
          <p:cNvGrpSpPr/>
          <p:nvPr/>
        </p:nvGrpSpPr>
        <p:grpSpPr>
          <a:xfrm>
            <a:off x="9582000" y="2287157"/>
            <a:ext cx="5987853" cy="5712687"/>
            <a:chOff x="0" y="0"/>
            <a:chExt cx="1577048" cy="1504576"/>
          </a:xfrm>
        </p:grpSpPr>
        <p:sp>
          <p:nvSpPr>
            <p:cNvPr id="20" name="Freeform 20"/>
            <p:cNvSpPr/>
            <p:nvPr/>
          </p:nvSpPr>
          <p:spPr>
            <a:xfrm>
              <a:off x="0" y="0"/>
              <a:ext cx="1577048" cy="1504576"/>
            </a:xfrm>
            <a:custGeom>
              <a:avLst/>
              <a:gdLst/>
              <a:ahLst/>
              <a:cxnLst/>
              <a:rect l="l" t="t" r="r" b="b"/>
              <a:pathLst>
                <a:path w="1577048" h="1504576">
                  <a:moveTo>
                    <a:pt x="65940" y="0"/>
                  </a:moveTo>
                  <a:lnTo>
                    <a:pt x="1511108" y="0"/>
                  </a:lnTo>
                  <a:cubicBezTo>
                    <a:pt x="1547525" y="0"/>
                    <a:pt x="1577048" y="29522"/>
                    <a:pt x="1577048" y="65940"/>
                  </a:cubicBezTo>
                  <a:lnTo>
                    <a:pt x="1577048" y="1438636"/>
                  </a:lnTo>
                  <a:cubicBezTo>
                    <a:pt x="1577048" y="1475054"/>
                    <a:pt x="1547525" y="1504576"/>
                    <a:pt x="1511108" y="1504576"/>
                  </a:cubicBezTo>
                  <a:lnTo>
                    <a:pt x="65940" y="1504576"/>
                  </a:lnTo>
                  <a:cubicBezTo>
                    <a:pt x="29522" y="1504576"/>
                    <a:pt x="0" y="1475054"/>
                    <a:pt x="0" y="1438636"/>
                  </a:cubicBezTo>
                  <a:lnTo>
                    <a:pt x="0" y="65940"/>
                  </a:lnTo>
                  <a:cubicBezTo>
                    <a:pt x="0" y="29522"/>
                    <a:pt x="29522" y="0"/>
                    <a:pt x="65940" y="0"/>
                  </a:cubicBezTo>
                  <a:close/>
                </a:path>
              </a:pathLst>
            </a:custGeom>
            <a:solidFill>
              <a:srgbClr val="0F0E0E">
                <a:alpha val="78824"/>
              </a:srgbClr>
            </a:solidFill>
            <a:ln w="19050" cap="rnd">
              <a:gradFill>
                <a:gsLst>
                  <a:gs pos="0">
                    <a:srgbClr val="000000">
                      <a:alpha val="79000"/>
                    </a:srgbClr>
                  </a:gs>
                  <a:gs pos="100000">
                    <a:srgbClr val="737373">
                      <a:alpha val="79000"/>
                    </a:srgbClr>
                  </a:gs>
                </a:gsLst>
                <a:lin ang="0"/>
              </a:gradFill>
              <a:prstDash val="solid"/>
              <a:round/>
            </a:ln>
          </p:spPr>
        </p:sp>
        <p:sp>
          <p:nvSpPr>
            <p:cNvPr id="21" name="TextBox 21"/>
            <p:cNvSpPr txBox="1"/>
            <p:nvPr/>
          </p:nvSpPr>
          <p:spPr>
            <a:xfrm>
              <a:off x="0" y="-9525"/>
              <a:ext cx="1577048" cy="1514101"/>
            </a:xfrm>
            <a:prstGeom prst="rect">
              <a:avLst/>
            </a:prstGeom>
          </p:spPr>
          <p:txBody>
            <a:bodyPr lIns="50800" tIns="50800" rIns="50800" bIns="50800" rtlCol="0" anchor="ctr"/>
            <a:lstStyle/>
            <a:p>
              <a:pPr algn="ctr">
                <a:lnSpc>
                  <a:spcPts val="2500"/>
                </a:lnSpc>
              </a:pPr>
              <a:endParaRPr/>
            </a:p>
          </p:txBody>
        </p:sp>
      </p:grpSp>
      <p:sp>
        <p:nvSpPr>
          <p:cNvPr id="22" name="TextBox 22"/>
          <p:cNvSpPr txBox="1"/>
          <p:nvPr/>
        </p:nvSpPr>
        <p:spPr>
          <a:xfrm>
            <a:off x="11322163" y="2632391"/>
            <a:ext cx="4026983" cy="1506115"/>
          </a:xfrm>
          <a:prstGeom prst="rect">
            <a:avLst/>
          </a:prstGeom>
        </p:spPr>
        <p:txBody>
          <a:bodyPr lIns="0" tIns="0" rIns="0" bIns="0" rtlCol="0" anchor="t">
            <a:spAutoFit/>
          </a:bodyPr>
          <a:lstStyle/>
          <a:p>
            <a:pPr algn="r">
              <a:lnSpc>
                <a:spcPts val="2904"/>
              </a:lnSpc>
            </a:pPr>
            <a:r>
              <a:rPr lang="en-US" sz="2323">
                <a:solidFill>
                  <a:srgbClr val="FFFFFF"/>
                </a:solidFill>
                <a:latin typeface="Angelica"/>
                <a:ea typeface="Angelica"/>
                <a:cs typeface="Angelica"/>
                <a:sym typeface="Angelica"/>
              </a:rPr>
              <a:t>ЭКЗОҚАҢҚА ТЕХНОЛОГИЯСЫНЫҢ ҒАРЫШҚА БЕЙІМДЕУ ЖОЛДАРЫНЫҢ ШЕШІМІ</a:t>
            </a:r>
          </a:p>
        </p:txBody>
      </p:sp>
      <p:sp>
        <p:nvSpPr>
          <p:cNvPr id="23" name="TextBox 23"/>
          <p:cNvSpPr txBox="1"/>
          <p:nvPr/>
        </p:nvSpPr>
        <p:spPr>
          <a:xfrm>
            <a:off x="10595312" y="4403263"/>
            <a:ext cx="4790091" cy="2635334"/>
          </a:xfrm>
          <a:prstGeom prst="rect">
            <a:avLst/>
          </a:prstGeom>
        </p:spPr>
        <p:txBody>
          <a:bodyPr lIns="0" tIns="0" rIns="0" bIns="0" rtlCol="0" anchor="t">
            <a:spAutoFit/>
          </a:bodyPr>
          <a:lstStyle/>
          <a:p>
            <a:pPr algn="r">
              <a:lnSpc>
                <a:spcPts val="1925"/>
              </a:lnSpc>
            </a:pPr>
            <a:r>
              <a:rPr lang="en-US" sz="1375">
                <a:solidFill>
                  <a:srgbClr val="FFFFFF"/>
                </a:solidFill>
                <a:latin typeface="Garet"/>
                <a:ea typeface="Garet"/>
                <a:cs typeface="Garet"/>
                <a:sym typeface="Garet"/>
              </a:rPr>
              <a:t>Осы талаптардың шешімінің сипаттамасы:</a:t>
            </a:r>
          </a:p>
          <a:p>
            <a:pPr algn="r">
              <a:lnSpc>
                <a:spcPts val="1925"/>
              </a:lnSpc>
            </a:pPr>
            <a:r>
              <a:rPr lang="en-US" sz="1375">
                <a:solidFill>
                  <a:srgbClr val="FFFFFF"/>
                </a:solidFill>
                <a:latin typeface="Garet"/>
                <a:ea typeface="Garet"/>
                <a:cs typeface="Garet"/>
                <a:sym typeface="Garet"/>
              </a:rPr>
              <a:t>Жеңіл және берік материал - титан</a:t>
            </a:r>
          </a:p>
          <a:p>
            <a:pPr algn="r">
              <a:lnSpc>
                <a:spcPts val="1925"/>
              </a:lnSpc>
            </a:pPr>
            <a:r>
              <a:rPr lang="en-US" sz="1375">
                <a:solidFill>
                  <a:srgbClr val="FFFFFF"/>
                </a:solidFill>
                <a:latin typeface="Garet"/>
                <a:ea typeface="Garet"/>
                <a:cs typeface="Garet"/>
                <a:sym typeface="Garet"/>
              </a:rPr>
              <a:t>қорытпаларынан жасалуы. Шамамен 20 кг болады;</a:t>
            </a:r>
          </a:p>
          <a:p>
            <a:pPr algn="r">
              <a:lnSpc>
                <a:spcPts val="1925"/>
              </a:lnSpc>
            </a:pPr>
            <a:r>
              <a:rPr lang="en-US" sz="1375">
                <a:solidFill>
                  <a:srgbClr val="FFFFFF"/>
                </a:solidFill>
                <a:latin typeface="Garet"/>
                <a:ea typeface="Garet"/>
                <a:cs typeface="Garet"/>
                <a:sym typeface="Garet"/>
              </a:rPr>
              <a:t>Қозғалу үшін ми немесе бұлшықет сигналдарын</a:t>
            </a:r>
          </a:p>
          <a:p>
            <a:pPr algn="r">
              <a:lnSpc>
                <a:spcPts val="1925"/>
              </a:lnSpc>
            </a:pPr>
            <a:r>
              <a:rPr lang="en-US" sz="1375">
                <a:solidFill>
                  <a:srgbClr val="FFFFFF"/>
                </a:solidFill>
                <a:latin typeface="Garet"/>
                <a:ea typeface="Garet"/>
                <a:cs typeface="Garet"/>
                <a:sym typeface="Garet"/>
              </a:rPr>
              <a:t>қабылдай алатын сенсор датчиктер орнату керек;</a:t>
            </a:r>
          </a:p>
          <a:p>
            <a:pPr algn="r">
              <a:lnSpc>
                <a:spcPts val="1925"/>
              </a:lnSpc>
            </a:pPr>
            <a:r>
              <a:rPr lang="en-US" sz="1375">
                <a:solidFill>
                  <a:srgbClr val="FFFFFF"/>
                </a:solidFill>
                <a:latin typeface="Garet"/>
                <a:ea typeface="Garet"/>
                <a:cs typeface="Garet"/>
                <a:sym typeface="Garet"/>
              </a:rPr>
              <a:t>Экзоқаңқа ХҒС-та болғанда жергілікті электр</a:t>
            </a:r>
          </a:p>
          <a:p>
            <a:pPr algn="r">
              <a:lnSpc>
                <a:spcPts val="1925"/>
              </a:lnSpc>
            </a:pPr>
            <a:r>
              <a:rPr lang="en-US" sz="1375">
                <a:solidFill>
                  <a:srgbClr val="FFFFFF"/>
                </a:solidFill>
                <a:latin typeface="Garet"/>
                <a:ea typeface="Garet"/>
                <a:cs typeface="Garet"/>
                <a:sym typeface="Garet"/>
              </a:rPr>
              <a:t>желісіне қосылып, қуат ала алады;</a:t>
            </a:r>
          </a:p>
          <a:p>
            <a:pPr algn="r">
              <a:lnSpc>
                <a:spcPts val="1925"/>
              </a:lnSpc>
            </a:pPr>
            <a:r>
              <a:rPr lang="en-US" sz="1375">
                <a:solidFill>
                  <a:srgbClr val="FFFFFF"/>
                </a:solidFill>
                <a:latin typeface="Garet"/>
                <a:ea typeface="Garet"/>
                <a:cs typeface="Garet"/>
                <a:sym typeface="Garet"/>
              </a:rPr>
              <a:t>Скафандр мен экзоқаңқа бір құрылғы ретінде</a:t>
            </a:r>
          </a:p>
          <a:p>
            <a:pPr algn="r">
              <a:lnSpc>
                <a:spcPts val="1925"/>
              </a:lnSpc>
            </a:pPr>
            <a:r>
              <a:rPr lang="en-US" sz="1375">
                <a:solidFill>
                  <a:srgbClr val="FFFFFF"/>
                </a:solidFill>
                <a:latin typeface="Garet"/>
                <a:ea typeface="Garet"/>
                <a:cs typeface="Garet"/>
                <a:sym typeface="Garet"/>
              </a:rPr>
              <a:t>болып, біріктірілуі керек</a:t>
            </a:r>
          </a:p>
          <a:p>
            <a:pPr marL="0" lvl="0" indent="0" algn="r">
              <a:lnSpc>
                <a:spcPts val="1925"/>
              </a:lnSpc>
              <a:spcBef>
                <a:spcPct val="0"/>
              </a:spcBef>
            </a:pPr>
            <a:endParaRPr lang="en-US" sz="1375">
              <a:solidFill>
                <a:srgbClr val="FFFFFF"/>
              </a:solidFill>
              <a:latin typeface="Garet"/>
              <a:ea typeface="Garet"/>
              <a:cs typeface="Garet"/>
              <a:sym typeface="Gare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Произвольный</PresentationFormat>
  <Paragraphs>0</Paragraphs>
  <Slides>15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15</vt:i4>
      </vt:variant>
    </vt:vector>
  </HeadingPairs>
  <TitlesOfParts>
    <vt:vector size="16" baseType="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Star Outer Space Galaxy Illustrative The Universe Exploration Presentation</dc:title>
  <cp:lastModifiedBy>nurmaganbetmadi470@gmail.com</cp:lastModifiedBy>
  <cp:revision>2</cp:revision>
  <dcterms:created xsi:type="dcterms:W3CDTF">2006-08-16T00:00:00Z</dcterms:created>
  <dcterms:modified xsi:type="dcterms:W3CDTF">2026-02-27T16:19:48Z</dcterms:modified>
  <dc:identifier>DAHCfuurYU4</dc:identifier>
</cp:coreProperties>
</file>